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4" r:id="rId1"/>
  </p:sldMasterIdLst>
  <p:notesMasterIdLst>
    <p:notesMasterId r:id="rId35"/>
  </p:notesMasterIdLst>
  <p:handoutMasterIdLst>
    <p:handoutMasterId r:id="rId36"/>
  </p:handoutMasterIdLst>
  <p:sldIdLst>
    <p:sldId id="756" r:id="rId2"/>
    <p:sldId id="793" r:id="rId3"/>
    <p:sldId id="710" r:id="rId4"/>
    <p:sldId id="794" r:id="rId5"/>
    <p:sldId id="792" r:id="rId6"/>
    <p:sldId id="757" r:id="rId7"/>
    <p:sldId id="791" r:id="rId8"/>
    <p:sldId id="760" r:id="rId9"/>
    <p:sldId id="790" r:id="rId10"/>
    <p:sldId id="789" r:id="rId11"/>
    <p:sldId id="761" r:id="rId12"/>
    <p:sldId id="768" r:id="rId13"/>
    <p:sldId id="763" r:id="rId14"/>
    <p:sldId id="764" r:id="rId15"/>
    <p:sldId id="766" r:id="rId16"/>
    <p:sldId id="762" r:id="rId17"/>
    <p:sldId id="767" r:id="rId18"/>
    <p:sldId id="769" r:id="rId19"/>
    <p:sldId id="770" r:id="rId20"/>
    <p:sldId id="773" r:id="rId21"/>
    <p:sldId id="772" r:id="rId22"/>
    <p:sldId id="775" r:id="rId23"/>
    <p:sldId id="774" r:id="rId24"/>
    <p:sldId id="777" r:id="rId25"/>
    <p:sldId id="779" r:id="rId26"/>
    <p:sldId id="778" r:id="rId27"/>
    <p:sldId id="780" r:id="rId28"/>
    <p:sldId id="784" r:id="rId29"/>
    <p:sldId id="785" r:id="rId30"/>
    <p:sldId id="776" r:id="rId31"/>
    <p:sldId id="786" r:id="rId32"/>
    <p:sldId id="787" r:id="rId33"/>
    <p:sldId id="788" r:id="rId34"/>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8FD88"/>
    <a:srgbClr val="4F81BD"/>
    <a:srgbClr val="FF8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26"/>
    <p:restoredTop sz="69088" autoAdjust="0"/>
  </p:normalViewPr>
  <p:slideViewPr>
    <p:cSldViewPr>
      <p:cViewPr varScale="1">
        <p:scale>
          <a:sx n="144" d="100"/>
          <a:sy n="144" d="100"/>
        </p:scale>
        <p:origin x="1288" y="18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712EC83D-DF42-934D-9B4C-9DA45B0AF85E}" type="datetimeFigureOut">
              <a:rPr lang="en-US"/>
              <a:pPr>
                <a:defRPr/>
              </a:pPr>
              <a:t>11/7/18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CD712F13-7286-E547-A1B9-BD5D58A0F480}" type="slidenum">
              <a:rPr lang="en-US"/>
              <a:pPr>
                <a:defRPr/>
              </a:pPr>
              <a:t>‹#›</a:t>
            </a:fld>
            <a:endParaRPr lang="en-US"/>
          </a:p>
        </p:txBody>
      </p:sp>
    </p:spTree>
    <p:extLst>
      <p:ext uri="{BB962C8B-B14F-4D97-AF65-F5344CB8AC3E}">
        <p14:creationId xmlns:p14="http://schemas.microsoft.com/office/powerpoint/2010/main" val="11241172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DAB72A0E-0C65-6244-A8C3-15FE060AFF12}" type="datetimeFigureOut">
              <a:rPr lang="en-US"/>
              <a:pPr>
                <a:defRPr/>
              </a:pPr>
              <a:t>11/7/18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C4C04107-0928-CB46-B9AF-281984CA4CE2}" type="slidenum">
              <a:rPr lang="en-US"/>
              <a:pPr>
                <a:defRPr/>
              </a:pPr>
              <a:t>‹#›</a:t>
            </a:fld>
            <a:endParaRPr lang="en-US"/>
          </a:p>
        </p:txBody>
      </p:sp>
    </p:spTree>
    <p:extLst>
      <p:ext uri="{BB962C8B-B14F-4D97-AF65-F5344CB8AC3E}">
        <p14:creationId xmlns:p14="http://schemas.microsoft.com/office/powerpoint/2010/main" val="295243151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Lecture 39</a:t>
            </a:r>
          </a:p>
          <a:p>
            <a:r>
              <a:rPr lang="en-US" dirty="0"/>
              <a:t>Fall’17: 30-35 Minutes, slides 1-19.</a:t>
            </a:r>
          </a:p>
          <a:p>
            <a:r>
              <a:rPr lang="en-US" dirty="0"/>
              <a:t>Slides 19-33 to be continued</a:t>
            </a:r>
            <a:r>
              <a:rPr lang="en-US" baseline="0" dirty="0"/>
              <a:t> </a:t>
            </a:r>
            <a:r>
              <a:rPr lang="en-US" baseline="0"/>
              <a:t>in Lecture 40</a:t>
            </a:r>
            <a:endParaRPr lang="en-US" dirty="0"/>
          </a:p>
          <a:p>
            <a:endParaRPr lang="en-US" dirty="0"/>
          </a:p>
          <a:p>
            <a:r>
              <a:rPr lang="en-US" dirty="0"/>
              <a:t>Spring’17: Only 30 Minutes: slides 1-15</a:t>
            </a:r>
          </a:p>
          <a:p>
            <a:endParaRPr lang="en-US" dirty="0"/>
          </a:p>
          <a:p>
            <a:r>
              <a:rPr lang="en-US" dirty="0"/>
              <a:t>Fall’16: 50 Minutes:</a:t>
            </a:r>
            <a:r>
              <a:rPr lang="en-US" baseline="0" dirty="0"/>
              <a:t> slides 1-29</a:t>
            </a:r>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1</a:t>
            </a:fld>
            <a:endParaRPr lang="en-US"/>
          </a:p>
        </p:txBody>
      </p:sp>
    </p:spTree>
    <p:extLst>
      <p:ext uri="{BB962C8B-B14F-4D97-AF65-F5344CB8AC3E}">
        <p14:creationId xmlns:p14="http://schemas.microsoft.com/office/powerpoint/2010/main" val="1565890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A7EAA23-9438-40EB-A4F3-CDBA20728548}" type="slidenum">
              <a:rPr lang="en-US" altLang="en-US">
                <a:latin typeface="Helvetica" panose="020B0604020202020204" pitchFamily="34" charset="0"/>
              </a:rPr>
              <a:pPr/>
              <a:t>13</a:t>
            </a:fld>
            <a:endParaRPr lang="en-US" altLang="en-US">
              <a:latin typeface="Helvetica" panose="020B0604020202020204" pitchFamily="34" charset="0"/>
            </a:endParaRPr>
          </a:p>
        </p:txBody>
      </p:sp>
      <p:sp>
        <p:nvSpPr>
          <p:cNvPr id="112643" name="Rectangle 2"/>
          <p:cNvSpPr>
            <a:spLocks noGrp="1" noRot="1" noChangeAspect="1" noChangeArrowheads="1" noTextEdit="1"/>
          </p:cNvSpPr>
          <p:nvPr>
            <p:ph type="sldImg"/>
          </p:nvPr>
        </p:nvSpPr>
        <p:spPr>
          <a:xfrm>
            <a:off x="381000" y="685800"/>
            <a:ext cx="6096000" cy="3429000"/>
          </a:xfrm>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326120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en-US" dirty="0"/>
              <a:t>If the situation cannot happen, answer "impossible" and explain why it cannot occur.</a:t>
            </a:r>
          </a:p>
          <a:p>
            <a:endParaRPr lang="en-US" dirty="0"/>
          </a:p>
          <a:p>
            <a:pPr marL="228600" lvl="0" indent="-228600" eaLnBrk="0" hangingPunct="0">
              <a:buFont typeface="+mj-lt"/>
              <a:buAutoNum type="arabicPeriod"/>
            </a:pPr>
            <a:r>
              <a:rPr lang="en-US" sz="1200" kern="1200" dirty="0">
                <a:solidFill>
                  <a:schemeClr val="tx1"/>
                </a:solidFill>
                <a:effectLst/>
                <a:latin typeface="+mn-lt"/>
                <a:ea typeface="ＭＳ Ｐゴシック" charset="0"/>
                <a:cs typeface="ＭＳ Ｐゴシック" charset="0"/>
              </a:rPr>
              <a:t>TLB miss, page fault</a:t>
            </a:r>
          </a:p>
          <a:p>
            <a:pPr marL="228600" lvl="0" indent="-228600" eaLnBrk="0" hangingPunct="0">
              <a:buFont typeface="+mj-lt"/>
              <a:buAutoNum type="arabicPeriod"/>
            </a:pPr>
            <a:r>
              <a:rPr lang="en-US" sz="1200" kern="1200" dirty="0">
                <a:solidFill>
                  <a:schemeClr val="tx1"/>
                </a:solidFill>
                <a:effectLst/>
                <a:latin typeface="+mn-lt"/>
                <a:ea typeface="ＭＳ Ｐゴシック" charset="0"/>
                <a:cs typeface="ＭＳ Ｐゴシック" charset="0"/>
              </a:rPr>
              <a:t>TLB miss, no page fault</a:t>
            </a:r>
          </a:p>
          <a:p>
            <a:pPr marL="228600" lvl="0" indent="-228600" eaLnBrk="0" hangingPunct="0">
              <a:buFont typeface="+mj-lt"/>
              <a:buAutoNum type="arabicPeriod"/>
            </a:pPr>
            <a:r>
              <a:rPr lang="en-US" sz="1200" kern="1200" dirty="0">
                <a:solidFill>
                  <a:schemeClr val="tx1"/>
                </a:solidFill>
                <a:effectLst/>
                <a:latin typeface="+mn-lt"/>
                <a:ea typeface="ＭＳ Ｐゴシック" charset="0"/>
                <a:cs typeface="ＭＳ Ｐゴシック" charset="0"/>
              </a:rPr>
              <a:t>TLB hit, page fault</a:t>
            </a:r>
          </a:p>
          <a:p>
            <a:pPr marL="228600" lvl="0" indent="-228600" eaLnBrk="0" hangingPunct="0">
              <a:buFont typeface="+mj-lt"/>
              <a:buAutoNum type="arabicPeriod"/>
            </a:pPr>
            <a:r>
              <a:rPr lang="en-US" sz="1200" kern="1200" dirty="0">
                <a:solidFill>
                  <a:schemeClr val="tx1"/>
                </a:solidFill>
                <a:effectLst/>
                <a:latin typeface="+mn-lt"/>
                <a:ea typeface="ＭＳ Ｐゴシック" charset="0"/>
                <a:cs typeface="ＭＳ Ｐゴシック" charset="0"/>
              </a:rPr>
              <a:t>TLB hit, no page fault</a:t>
            </a:r>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14</a:t>
            </a:fld>
            <a:endParaRPr lang="en-US"/>
          </a:p>
        </p:txBody>
      </p:sp>
    </p:spTree>
    <p:extLst>
      <p:ext uri="{BB962C8B-B14F-4D97-AF65-F5344CB8AC3E}">
        <p14:creationId xmlns:p14="http://schemas.microsoft.com/office/powerpoint/2010/main" val="142851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0" hangingPunct="0"/>
            <a:r>
              <a:rPr lang="en-US" sz="1200" kern="1200" dirty="0">
                <a:solidFill>
                  <a:schemeClr val="tx1"/>
                </a:solidFill>
                <a:effectLst/>
                <a:latin typeface="+mn-lt"/>
                <a:ea typeface="ＭＳ Ｐゴシック" charset="0"/>
                <a:cs typeface="ＭＳ Ｐゴシック" charset="0"/>
              </a:rPr>
              <a:t>You must implement demand paging in the simulated virtual memory system. The backing store is simulated by a file called “BACKING_STORE”, which is available on the Canvas system. BACKING_STORE is a binary file of 65,536 bytes. When a page fault </a:t>
            </a:r>
            <a:r>
              <a:rPr lang="en-US" sz="1200" kern="1200" dirty="0" err="1">
                <a:solidFill>
                  <a:schemeClr val="tx1"/>
                </a:solidFill>
                <a:effectLst/>
                <a:latin typeface="+mn-lt"/>
                <a:ea typeface="ＭＳ Ｐゴシック" charset="0"/>
                <a:cs typeface="ＭＳ Ｐゴシック" charset="0"/>
              </a:rPr>
              <a:t>ocrrurs</a:t>
            </a:r>
            <a:r>
              <a:rPr lang="en-US" sz="1200" kern="1200" dirty="0">
                <a:solidFill>
                  <a:schemeClr val="tx1"/>
                </a:solidFill>
                <a:effectLst/>
                <a:latin typeface="+mn-lt"/>
                <a:ea typeface="ＭＳ Ｐゴシック" charset="0"/>
                <a:cs typeface="ＭＳ Ｐゴシック" charset="0"/>
              </a:rPr>
              <a:t>, your virtual memory system will perform the following four steps:</a:t>
            </a:r>
          </a:p>
          <a:p>
            <a:pPr eaLnBrk="0" hangingPunct="0"/>
            <a:r>
              <a:rPr lang="en-US" sz="1200" kern="1200" dirty="0">
                <a:solidFill>
                  <a:schemeClr val="tx1"/>
                </a:solidFill>
                <a:effectLst/>
                <a:latin typeface="+mn-lt"/>
                <a:ea typeface="ＭＳ Ｐゴシック" charset="0"/>
                <a:cs typeface="ＭＳ Ｐゴシック" charset="0"/>
              </a:rPr>
              <a:t> </a:t>
            </a:r>
          </a:p>
          <a:p>
            <a:pPr lvl="0" eaLnBrk="0" hangingPunct="0"/>
            <a:r>
              <a:rPr lang="en-US" sz="1200" b="1" kern="1200" dirty="0">
                <a:solidFill>
                  <a:schemeClr val="tx1"/>
                </a:solidFill>
                <a:effectLst/>
                <a:latin typeface="+mn-lt"/>
                <a:ea typeface="ＭＳ Ｐゴシック" charset="0"/>
                <a:cs typeface="ＭＳ Ｐゴシック" charset="0"/>
              </a:rPr>
              <a:t>Step 1:</a:t>
            </a:r>
            <a:r>
              <a:rPr lang="en-US" sz="1200" kern="1200" dirty="0">
                <a:solidFill>
                  <a:schemeClr val="tx1"/>
                </a:solidFill>
                <a:effectLst/>
                <a:latin typeface="+mn-lt"/>
                <a:ea typeface="ＭＳ Ｐゴシック" charset="0"/>
                <a:cs typeface="ＭＳ Ｐゴシック" charset="0"/>
              </a:rPr>
              <a:t> read a 2560byte page from the file BACKING_STORE and </a:t>
            </a:r>
          </a:p>
          <a:p>
            <a:pPr lvl="0" eaLnBrk="0" hangingPunct="0"/>
            <a:r>
              <a:rPr lang="en-US" sz="1200" b="1" kern="1200" dirty="0">
                <a:solidFill>
                  <a:schemeClr val="tx1"/>
                </a:solidFill>
                <a:effectLst/>
                <a:latin typeface="+mn-lt"/>
                <a:ea typeface="ＭＳ Ｐゴシック" charset="0"/>
                <a:cs typeface="ＭＳ Ｐゴシック" charset="0"/>
              </a:rPr>
              <a:t>Step 2:</a:t>
            </a:r>
            <a:r>
              <a:rPr lang="en-US" sz="1200" kern="1200" dirty="0">
                <a:solidFill>
                  <a:schemeClr val="tx1"/>
                </a:solidFill>
                <a:effectLst/>
                <a:latin typeface="+mn-lt"/>
                <a:ea typeface="ＭＳ Ｐゴシック" charset="0"/>
                <a:cs typeface="ＭＳ Ｐゴシック" charset="0"/>
              </a:rPr>
              <a:t> store the loaded page frame in the physical memory.</a:t>
            </a:r>
          </a:p>
          <a:p>
            <a:pPr lvl="0" eaLnBrk="0" hangingPunct="0"/>
            <a:r>
              <a:rPr lang="en-US" sz="1200" b="1" kern="1200" dirty="0">
                <a:solidFill>
                  <a:schemeClr val="tx1"/>
                </a:solidFill>
                <a:effectLst/>
                <a:latin typeface="+mn-lt"/>
                <a:ea typeface="ＭＳ Ｐゴシック" charset="0"/>
                <a:cs typeface="ＭＳ Ｐゴシック" charset="0"/>
              </a:rPr>
              <a:t>Step 3:</a:t>
            </a:r>
            <a:r>
              <a:rPr lang="en-US" sz="1200" kern="1200" dirty="0">
                <a:solidFill>
                  <a:schemeClr val="tx1"/>
                </a:solidFill>
                <a:effectLst/>
                <a:latin typeface="+mn-lt"/>
                <a:ea typeface="ＭＳ Ｐゴシック" charset="0"/>
                <a:cs typeface="ＭＳ Ｐゴシック" charset="0"/>
              </a:rPr>
              <a:t> Update the page table</a:t>
            </a:r>
          </a:p>
          <a:p>
            <a:pPr lvl="0" eaLnBrk="0" hangingPunct="0"/>
            <a:r>
              <a:rPr lang="en-US" sz="1200" b="1" kern="1200" dirty="0">
                <a:solidFill>
                  <a:schemeClr val="tx1"/>
                </a:solidFill>
                <a:effectLst/>
                <a:latin typeface="+mn-lt"/>
                <a:ea typeface="ＭＳ Ｐゴシック" charset="0"/>
                <a:cs typeface="ＭＳ Ｐゴシック" charset="0"/>
              </a:rPr>
              <a:t>Step 4:</a:t>
            </a:r>
            <a:r>
              <a:rPr lang="en-US" sz="1200" kern="1200" dirty="0">
                <a:solidFill>
                  <a:schemeClr val="tx1"/>
                </a:solidFill>
                <a:effectLst/>
                <a:latin typeface="+mn-lt"/>
                <a:ea typeface="ＭＳ Ｐゴシック" charset="0"/>
                <a:cs typeface="ＭＳ Ｐゴシック" charset="0"/>
              </a:rPr>
              <a:t> Update the TLB</a:t>
            </a:r>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15</a:t>
            </a:fld>
            <a:endParaRPr lang="en-US"/>
          </a:p>
        </p:txBody>
      </p:sp>
    </p:spTree>
    <p:extLst>
      <p:ext uri="{BB962C8B-B14F-4D97-AF65-F5344CB8AC3E}">
        <p14:creationId xmlns:p14="http://schemas.microsoft.com/office/powerpoint/2010/main" val="4050559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0" hangingPunct="0"/>
            <a:endParaRPr lang="en-US"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16</a:t>
            </a:fld>
            <a:endParaRPr lang="en-US"/>
          </a:p>
        </p:txBody>
      </p:sp>
    </p:spTree>
    <p:extLst>
      <p:ext uri="{BB962C8B-B14F-4D97-AF65-F5344CB8AC3E}">
        <p14:creationId xmlns:p14="http://schemas.microsoft.com/office/powerpoint/2010/main" val="2279962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a page fault occurs, your virtual memory system will perform the following four steps:</a:t>
            </a:r>
          </a:p>
          <a:p>
            <a:endParaRPr lang="en-US" dirty="0"/>
          </a:p>
          <a:p>
            <a:pPr lvl="0" eaLnBrk="0" hangingPunct="0"/>
            <a:r>
              <a:rPr lang="en-US" sz="1200" b="1" kern="1200" dirty="0">
                <a:solidFill>
                  <a:schemeClr val="tx1"/>
                </a:solidFill>
                <a:effectLst/>
                <a:latin typeface="+mn-lt"/>
                <a:ea typeface="ＭＳ Ｐゴシック" charset="0"/>
                <a:cs typeface="ＭＳ Ｐゴシック" charset="0"/>
              </a:rPr>
              <a:t>Step 1:</a:t>
            </a:r>
            <a:r>
              <a:rPr lang="en-US" sz="1200" kern="1200" dirty="0">
                <a:solidFill>
                  <a:schemeClr val="tx1"/>
                </a:solidFill>
                <a:effectLst/>
                <a:latin typeface="+mn-lt"/>
                <a:ea typeface="ＭＳ Ｐゴシック" charset="0"/>
                <a:cs typeface="ＭＳ Ｐゴシック" charset="0"/>
              </a:rPr>
              <a:t> read a 2560byte page from the file BACKING_STORE and </a:t>
            </a:r>
          </a:p>
          <a:p>
            <a:pPr lvl="0" eaLnBrk="0" hangingPunct="0"/>
            <a:r>
              <a:rPr lang="en-US" sz="1200" b="1" kern="1200" dirty="0">
                <a:solidFill>
                  <a:schemeClr val="tx1"/>
                </a:solidFill>
                <a:effectLst/>
                <a:latin typeface="+mn-lt"/>
                <a:ea typeface="ＭＳ Ｐゴシック" charset="0"/>
                <a:cs typeface="ＭＳ Ｐゴシック" charset="0"/>
              </a:rPr>
              <a:t>Step 2:</a:t>
            </a:r>
            <a:r>
              <a:rPr lang="en-US" sz="1200" kern="1200" dirty="0">
                <a:solidFill>
                  <a:schemeClr val="tx1"/>
                </a:solidFill>
                <a:effectLst/>
                <a:latin typeface="+mn-lt"/>
                <a:ea typeface="ＭＳ Ｐゴシック" charset="0"/>
                <a:cs typeface="ＭＳ Ｐゴシック" charset="0"/>
              </a:rPr>
              <a:t> store the loaded page frame in the physical memory.</a:t>
            </a:r>
          </a:p>
          <a:p>
            <a:pPr lvl="0" eaLnBrk="0" hangingPunct="0"/>
            <a:r>
              <a:rPr lang="en-US" sz="1200" b="1" kern="1200" dirty="0">
                <a:solidFill>
                  <a:schemeClr val="tx1"/>
                </a:solidFill>
                <a:effectLst/>
                <a:latin typeface="+mn-lt"/>
                <a:ea typeface="ＭＳ Ｐゴシック" charset="0"/>
                <a:cs typeface="ＭＳ Ｐゴシック" charset="0"/>
              </a:rPr>
              <a:t>Step 3:</a:t>
            </a:r>
            <a:r>
              <a:rPr lang="en-US" sz="1200" kern="1200" dirty="0">
                <a:solidFill>
                  <a:schemeClr val="tx1"/>
                </a:solidFill>
                <a:effectLst/>
                <a:latin typeface="+mn-lt"/>
                <a:ea typeface="ＭＳ Ｐゴシック" charset="0"/>
                <a:cs typeface="ＭＳ Ｐゴシック" charset="0"/>
              </a:rPr>
              <a:t> Update the page table</a:t>
            </a:r>
          </a:p>
          <a:p>
            <a:pPr lvl="0" eaLnBrk="0" hangingPunct="0"/>
            <a:r>
              <a:rPr lang="en-US" sz="1200" b="1" kern="1200" dirty="0">
                <a:solidFill>
                  <a:schemeClr val="tx1"/>
                </a:solidFill>
                <a:effectLst/>
                <a:latin typeface="+mn-lt"/>
                <a:ea typeface="ＭＳ Ｐゴシック" charset="0"/>
                <a:cs typeface="ＭＳ Ｐゴシック" charset="0"/>
              </a:rPr>
              <a:t>Step 4:</a:t>
            </a:r>
            <a:r>
              <a:rPr lang="en-US" sz="1200" kern="1200" dirty="0">
                <a:solidFill>
                  <a:schemeClr val="tx1"/>
                </a:solidFill>
                <a:effectLst/>
                <a:latin typeface="+mn-lt"/>
                <a:ea typeface="ＭＳ Ｐゴシック" charset="0"/>
                <a:cs typeface="ＭＳ Ｐゴシック" charset="0"/>
              </a:rPr>
              <a:t> Update the TLB</a:t>
            </a:r>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17</a:t>
            </a:fld>
            <a:endParaRPr lang="en-US"/>
          </a:p>
        </p:txBody>
      </p:sp>
    </p:spTree>
    <p:extLst>
      <p:ext uri="{BB962C8B-B14F-4D97-AF65-F5344CB8AC3E}">
        <p14:creationId xmlns:p14="http://schemas.microsoft.com/office/powerpoint/2010/main" val="1509307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0" hangingPunct="0"/>
            <a:r>
              <a:rPr lang="en-US" sz="1200" kern="1200" dirty="0">
                <a:solidFill>
                  <a:schemeClr val="tx1"/>
                </a:solidFill>
                <a:effectLst/>
                <a:latin typeface="+mn-lt"/>
                <a:ea typeface="ＭＳ Ｐゴシック" charset="0"/>
                <a:cs typeface="ＭＳ Ｐゴシック" charset="0"/>
              </a:rPr>
              <a:t>One of your group members needs to implement functions to move a page from the simulated disk to physical memory. Note that BACKING_STORE is a simulated hard drive in your system. </a:t>
            </a:r>
          </a:p>
          <a:p>
            <a:pPr eaLnBrk="0" hangingPunct="0"/>
            <a:r>
              <a:rPr lang="en-US" sz="1200" kern="1200" dirty="0">
                <a:solidFill>
                  <a:schemeClr val="tx1"/>
                </a:solidFill>
                <a:effectLst/>
                <a:latin typeface="+mn-lt"/>
                <a:ea typeface="ＭＳ Ｐゴシック" charset="0"/>
                <a:cs typeface="ＭＳ Ｐゴシック" charset="0"/>
              </a:rPr>
              <a:t> </a:t>
            </a:r>
          </a:p>
          <a:p>
            <a:pPr eaLnBrk="0" hangingPunct="0"/>
            <a:r>
              <a:rPr lang="en-US" sz="1200" kern="1200" dirty="0">
                <a:solidFill>
                  <a:schemeClr val="tx1"/>
                </a:solidFill>
                <a:effectLst/>
                <a:latin typeface="+mn-lt"/>
                <a:ea typeface="ＭＳ Ｐゴシック" charset="0"/>
                <a:cs typeface="ＭＳ Ｐゴシック" charset="0"/>
              </a:rPr>
              <a:t>It is worth mentioning that the file BACKING_STORE is accessed as a random-access file, where your virtual memory system can randomly seek to certain positions to the file for reading pages from the simulated disk.  You are suggested to use the standard C library functions for performing file reads, including </a:t>
            </a:r>
            <a:r>
              <a:rPr lang="en-US" sz="1200" kern="1200" dirty="0" err="1">
                <a:solidFill>
                  <a:schemeClr val="tx1"/>
                </a:solidFill>
                <a:effectLst/>
                <a:latin typeface="+mn-lt"/>
                <a:ea typeface="ＭＳ Ｐゴシック" charset="0"/>
                <a:cs typeface="ＭＳ Ｐゴシック" charset="0"/>
              </a:rPr>
              <a:t>fopen</a:t>
            </a:r>
            <a:r>
              <a:rPr lang="en-US" sz="1200" kern="1200" dirty="0">
                <a:solidFill>
                  <a:schemeClr val="tx1"/>
                </a:solidFill>
                <a:effectLst/>
                <a:latin typeface="+mn-lt"/>
                <a:ea typeface="ＭＳ Ｐゴシック" charset="0"/>
                <a:cs typeface="ＭＳ Ｐゴシック" charset="0"/>
              </a:rPr>
              <a:t>(), </a:t>
            </a:r>
            <a:r>
              <a:rPr lang="en-US" sz="1200" kern="1200" dirty="0" err="1">
                <a:solidFill>
                  <a:schemeClr val="tx1"/>
                </a:solidFill>
                <a:effectLst/>
                <a:latin typeface="+mn-lt"/>
                <a:ea typeface="ＭＳ Ｐゴシック" charset="0"/>
                <a:cs typeface="ＭＳ Ｐゴシック" charset="0"/>
              </a:rPr>
              <a:t>fread</a:t>
            </a:r>
            <a:r>
              <a:rPr lang="en-US" sz="1200" kern="1200" dirty="0">
                <a:solidFill>
                  <a:schemeClr val="tx1"/>
                </a:solidFill>
                <a:effectLst/>
                <a:latin typeface="+mn-lt"/>
                <a:ea typeface="ＭＳ Ｐゴシック" charset="0"/>
                <a:cs typeface="ＭＳ Ｐゴシック" charset="0"/>
              </a:rPr>
              <a:t>(), </a:t>
            </a:r>
            <a:r>
              <a:rPr lang="en-US" sz="1200" kern="1200" dirty="0" err="1">
                <a:solidFill>
                  <a:schemeClr val="tx1"/>
                </a:solidFill>
                <a:effectLst/>
                <a:latin typeface="+mn-lt"/>
                <a:ea typeface="ＭＳ Ｐゴシック" charset="0"/>
                <a:cs typeface="ＭＳ Ｐゴシック" charset="0"/>
              </a:rPr>
              <a:t>fseek</a:t>
            </a:r>
            <a:r>
              <a:rPr lang="en-US" sz="1200" kern="1200" dirty="0">
                <a:solidFill>
                  <a:schemeClr val="tx1"/>
                </a:solidFill>
                <a:effectLst/>
                <a:latin typeface="+mn-lt"/>
                <a:ea typeface="ＭＳ Ｐゴシック" charset="0"/>
                <a:cs typeface="ＭＳ Ｐゴシック" charset="0"/>
              </a:rPr>
              <a:t>(), and </a:t>
            </a:r>
            <a:r>
              <a:rPr lang="en-US" sz="1200" kern="1200" dirty="0" err="1">
                <a:solidFill>
                  <a:schemeClr val="tx1"/>
                </a:solidFill>
                <a:effectLst/>
                <a:latin typeface="+mn-lt"/>
                <a:ea typeface="ＭＳ Ｐゴシック" charset="0"/>
                <a:cs typeface="ＭＳ Ｐゴシック" charset="0"/>
              </a:rPr>
              <a:t>fclose</a:t>
            </a:r>
            <a:r>
              <a:rPr lang="en-US" sz="1200" kern="1200" dirty="0">
                <a:solidFill>
                  <a:schemeClr val="tx1"/>
                </a:solidFill>
                <a:effectLst/>
                <a:latin typeface="+mn-lt"/>
                <a:ea typeface="ＭＳ Ｐゴシック" charset="0"/>
                <a:cs typeface="ＭＳ Ｐゴシック" charset="0"/>
              </a:rPr>
              <a:t>(). </a:t>
            </a:r>
          </a:p>
          <a:p>
            <a:pPr eaLnBrk="0" hangingPunct="0"/>
            <a:r>
              <a:rPr lang="en-US" sz="1200" kern="1200" dirty="0">
                <a:solidFill>
                  <a:schemeClr val="tx1"/>
                </a:solidFill>
                <a:effectLst/>
                <a:latin typeface="+mn-lt"/>
                <a:ea typeface="ＭＳ Ｐゴシック" charset="0"/>
                <a:cs typeface="ＭＳ Ｐゴシック" charset="0"/>
              </a:rPr>
              <a:t> </a:t>
            </a:r>
          </a:p>
          <a:p>
            <a:pPr eaLnBrk="0" hangingPunct="0"/>
            <a:r>
              <a:rPr lang="en-US" sz="1200" b="1" kern="1200" dirty="0">
                <a:solidFill>
                  <a:schemeClr val="tx1"/>
                </a:solidFill>
                <a:effectLst/>
                <a:latin typeface="+mn-lt"/>
                <a:ea typeface="ＭＳ Ｐゴシック" charset="0"/>
                <a:cs typeface="ＭＳ Ｐゴシック" charset="0"/>
              </a:rPr>
              <a:t>Important! </a:t>
            </a:r>
            <a:r>
              <a:rPr lang="en-US" sz="1200" kern="1200" dirty="0">
                <a:solidFill>
                  <a:schemeClr val="tx1"/>
                </a:solidFill>
                <a:effectLst/>
                <a:latin typeface="+mn-lt"/>
                <a:ea typeface="ＭＳ Ｐゴシック" charset="0"/>
                <a:cs typeface="ＭＳ Ｐゴシック" charset="0"/>
              </a:rPr>
              <a:t> In one of our lectures related to this project, we will show you how to use the standard C library functions to access BACKING_STORE.</a:t>
            </a:r>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18</a:t>
            </a:fld>
            <a:endParaRPr lang="en-US"/>
          </a:p>
        </p:txBody>
      </p:sp>
    </p:spTree>
    <p:extLst>
      <p:ext uri="{BB962C8B-B14F-4D97-AF65-F5344CB8AC3E}">
        <p14:creationId xmlns:p14="http://schemas.microsoft.com/office/powerpoint/2010/main" val="3238374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Your system does not need to deal with the page replacement issue, </a:t>
            </a:r>
            <a:r>
              <a:rPr lang="en-US" sz="1200" kern="1200" dirty="0" err="1">
                <a:solidFill>
                  <a:schemeClr val="tx1"/>
                </a:solidFill>
                <a:effectLst/>
                <a:latin typeface="+mn-lt"/>
                <a:ea typeface="ＭＳ Ｐゴシック" charset="0"/>
                <a:cs typeface="ＭＳ Ｐゴシック" charset="0"/>
              </a:rPr>
              <a:t>becuause</a:t>
            </a:r>
            <a:r>
              <a:rPr lang="en-US" sz="1200" kern="1200" dirty="0">
                <a:solidFill>
                  <a:schemeClr val="tx1"/>
                </a:solidFill>
                <a:effectLst/>
                <a:latin typeface="+mn-lt"/>
                <a:ea typeface="ＭＳ Ｐゴシック" charset="0"/>
                <a:cs typeface="ＭＳ Ｐゴシック" charset="0"/>
              </a:rPr>
              <a:t> the physical memory size equals to the virtual address space. In other words, during the page fault process, no page will be </a:t>
            </a:r>
            <a:r>
              <a:rPr lang="en-US" sz="1200" kern="1200" dirty="0" err="1">
                <a:solidFill>
                  <a:schemeClr val="tx1"/>
                </a:solidFill>
                <a:effectLst/>
                <a:latin typeface="+mn-lt"/>
                <a:ea typeface="ＭＳ Ｐゴシック" charset="0"/>
                <a:cs typeface="ＭＳ Ｐゴシック" charset="0"/>
              </a:rPr>
              <a:t>invicted</a:t>
            </a:r>
            <a:r>
              <a:rPr lang="en-US" sz="1200" kern="1200" dirty="0">
                <a:solidFill>
                  <a:schemeClr val="tx1"/>
                </a:solidFill>
                <a:effectLst/>
                <a:latin typeface="+mn-lt"/>
                <a:ea typeface="ＭＳ Ｐゴシック" charset="0"/>
                <a:cs typeface="ＭＳ Ｐゴシック" charset="0"/>
              </a:rPr>
              <a:t> from the physical memory.</a:t>
            </a:r>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19</a:t>
            </a:fld>
            <a:endParaRPr lang="en-US"/>
          </a:p>
        </p:txBody>
      </p:sp>
    </p:spTree>
    <p:extLst>
      <p:ext uri="{BB962C8B-B14F-4D97-AF65-F5344CB8AC3E}">
        <p14:creationId xmlns:p14="http://schemas.microsoft.com/office/powerpoint/2010/main" val="174752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charset="0"/>
                <a:cs typeface="ＭＳ Ｐゴシック" charset="0"/>
              </a:rPr>
              <a:t>The first step is understanding how TLB and page faults occur. You should expect to spend a substantial amount of time reading and learning the concepts of paging and TLB. Therefore, it is suggested that one group member should study TLB faults and one group member should study page faults.</a:t>
            </a:r>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20</a:t>
            </a:fld>
            <a:endParaRPr lang="en-US"/>
          </a:p>
        </p:txBody>
      </p:sp>
    </p:spTree>
    <p:extLst>
      <p:ext uri="{BB962C8B-B14F-4D97-AF65-F5344CB8AC3E}">
        <p14:creationId xmlns:p14="http://schemas.microsoft.com/office/powerpoint/2010/main" val="4268426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0" hangingPunct="0"/>
            <a:r>
              <a:rPr lang="en-US" sz="1200" kern="1200" dirty="0">
                <a:solidFill>
                  <a:schemeClr val="tx1"/>
                </a:solidFill>
                <a:effectLst/>
                <a:latin typeface="+mn-lt"/>
                <a:ea typeface="ＭＳ Ｐゴシック" charset="0"/>
                <a:cs typeface="ＭＳ Ｐゴシック" charset="0"/>
              </a:rPr>
              <a:t>Your group members should discuss the following key issues before moving on are:</a:t>
            </a:r>
          </a:p>
          <a:p>
            <a:pPr lvl="0" eaLnBrk="0" hangingPunct="0"/>
            <a:r>
              <a:rPr lang="en-US" sz="1200" kern="1200" dirty="0">
                <a:solidFill>
                  <a:schemeClr val="tx1"/>
                </a:solidFill>
                <a:effectLst/>
                <a:latin typeface="+mn-lt"/>
                <a:ea typeface="ＭＳ Ｐゴシック" charset="0"/>
                <a:cs typeface="ＭＳ Ｐゴシック" charset="0"/>
              </a:rPr>
              <a:t>What will your page tables look like?</a:t>
            </a:r>
          </a:p>
          <a:p>
            <a:pPr lvl="0" eaLnBrk="0" hangingPunct="0"/>
            <a:r>
              <a:rPr lang="en-US" sz="1200" kern="1200" dirty="0">
                <a:solidFill>
                  <a:schemeClr val="tx1"/>
                </a:solidFill>
                <a:effectLst/>
                <a:latin typeface="+mn-lt"/>
                <a:ea typeface="ＭＳ Ｐゴシック" charset="0"/>
                <a:cs typeface="ＭＳ Ｐゴシック" charset="0"/>
              </a:rPr>
              <a:t>What should you put in each PTE (page table entry)?</a:t>
            </a:r>
          </a:p>
          <a:p>
            <a:pPr lvl="0" eaLnBrk="0" hangingPunct="0"/>
            <a:r>
              <a:rPr lang="en-US" sz="1200" kern="1200" dirty="0">
                <a:solidFill>
                  <a:schemeClr val="tx1"/>
                </a:solidFill>
                <a:effectLst/>
                <a:latin typeface="+mn-lt"/>
                <a:ea typeface="ＭＳ Ｐゴシック" charset="0"/>
                <a:cs typeface="ＭＳ Ｐゴシック" charset="0"/>
              </a:rPr>
              <a:t>In what order can TLB faults and page faults occur? For example, can a page fault occur without causing a TLB fault?</a:t>
            </a:r>
          </a:p>
          <a:p>
            <a:pPr eaLnBrk="0" hangingPunct="0"/>
            <a:r>
              <a:rPr lang="en-US" sz="1200" kern="1200" dirty="0">
                <a:solidFill>
                  <a:schemeClr val="tx1"/>
                </a:solidFill>
                <a:effectLst/>
                <a:latin typeface="+mn-lt"/>
                <a:ea typeface="ＭＳ Ｐゴシック" charset="0"/>
                <a:cs typeface="ＭＳ Ｐゴシック" charset="0"/>
              </a:rPr>
              <a:t> </a:t>
            </a:r>
          </a:p>
          <a:p>
            <a:pPr eaLnBrk="0" hangingPunct="0"/>
            <a:r>
              <a:rPr lang="en-US" sz="1200" kern="1200" dirty="0">
                <a:solidFill>
                  <a:schemeClr val="tx1"/>
                </a:solidFill>
                <a:effectLst/>
                <a:latin typeface="+mn-lt"/>
                <a:ea typeface="ＭＳ Ｐゴシック" charset="0"/>
                <a:cs typeface="ＭＳ Ｐゴシック" charset="0"/>
              </a:rPr>
              <a:t>Do your best to break your group member's implementation, then help him/her fix it. When you write test programs, think about verifying that your TLB replacement algorithms are working correctly (i.e., "If I run this program it should generate exactly n TLB faults with your algorithm; does it?").</a:t>
            </a:r>
          </a:p>
          <a:p>
            <a:pPr eaLnBrk="0" hangingPunct="0"/>
            <a:r>
              <a:rPr lang="en-US" sz="1200" kern="1200" dirty="0">
                <a:solidFill>
                  <a:schemeClr val="tx1"/>
                </a:solidFill>
                <a:effectLst/>
                <a:latin typeface="+mn-lt"/>
                <a:ea typeface="ＭＳ Ｐゴシック" charset="0"/>
                <a:cs typeface="ＭＳ Ｐゴシック" charset="0"/>
              </a:rPr>
              <a:t> </a:t>
            </a:r>
          </a:p>
          <a:p>
            <a:r>
              <a:rPr lang="en-US" sz="1200" kern="1200" dirty="0">
                <a:solidFill>
                  <a:schemeClr val="tx1"/>
                </a:solidFill>
                <a:effectLst/>
                <a:latin typeface="+mn-lt"/>
                <a:ea typeface="ＭＳ Ｐゴシック" charset="0"/>
                <a:cs typeface="ＭＳ Ｐゴシック" charset="0"/>
              </a:rPr>
              <a:t>Review each other's designs. Think about how you might have implemented the different parts and compare ideas. As your system begins to stabilize, begin to work on the performance tuning. Continue to test and fix bugs. Take turns testing and tuning. Be sure to keep a careful log of your performance experiments so you can trade it back and forth.</a:t>
            </a:r>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21</a:t>
            </a:fld>
            <a:endParaRPr lang="en-US"/>
          </a:p>
        </p:txBody>
      </p:sp>
    </p:spTree>
    <p:extLst>
      <p:ext uri="{BB962C8B-B14F-4D97-AF65-F5344CB8AC3E}">
        <p14:creationId xmlns:p14="http://schemas.microsoft.com/office/powerpoint/2010/main" val="3672996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0" hangingPunct="0"/>
            <a:r>
              <a:rPr lang="en-US" sz="1200" b="1" kern="1200" dirty="0">
                <a:solidFill>
                  <a:srgbClr val="FF0000"/>
                </a:solidFill>
                <a:effectLst/>
                <a:latin typeface="+mn-lt"/>
                <a:ea typeface="ＭＳ Ｐゴシック" charset="0"/>
                <a:cs typeface="ＭＳ Ｐゴシック" charset="0"/>
              </a:rPr>
              <a:t>Due to file</a:t>
            </a:r>
            <a:r>
              <a:rPr lang="en-US" sz="1200" b="1" kern="1200" baseline="0" dirty="0">
                <a:solidFill>
                  <a:srgbClr val="FF0000"/>
                </a:solidFill>
                <a:effectLst/>
                <a:latin typeface="+mn-lt"/>
                <a:ea typeface="ＭＳ Ｐゴシック" charset="0"/>
                <a:cs typeface="ＭＳ Ｐゴシック" charset="0"/>
              </a:rPr>
              <a:t> I/O.</a:t>
            </a:r>
            <a:r>
              <a:rPr lang="en-US" sz="1200" kern="1200" baseline="0" dirty="0">
                <a:solidFill>
                  <a:schemeClr val="tx1"/>
                </a:solidFill>
                <a:effectLst/>
                <a:latin typeface="+mn-lt"/>
                <a:ea typeface="ＭＳ Ｐゴシック" charset="0"/>
                <a:cs typeface="ＭＳ Ｐゴシック" charset="0"/>
              </a:rPr>
              <a:t> </a:t>
            </a:r>
            <a:r>
              <a:rPr lang="en-US" sz="1200" kern="1200" dirty="0">
                <a:solidFill>
                  <a:schemeClr val="tx1"/>
                </a:solidFill>
                <a:effectLst/>
                <a:latin typeface="+mn-lt"/>
                <a:ea typeface="ＭＳ Ｐゴシック" charset="0"/>
                <a:cs typeface="ＭＳ Ｐゴシック" charset="0"/>
              </a:rPr>
              <a:t>You have to work closely with your group members on this project. The time required to implement page fault handling is longer than the time required to implement TLB fault handling. You should divide the virtual memory implementation into several small and well-defined modules so that you can both work on it as soon as one of you has completed the TLB implementation. Get together as early as possible to share what you each have discovered.</a:t>
            </a:r>
          </a:p>
          <a:p>
            <a:pPr eaLnBrk="0" hangingPunct="0"/>
            <a:r>
              <a:rPr lang="en-US" sz="1200" kern="1200" dirty="0">
                <a:solidFill>
                  <a:schemeClr val="tx1"/>
                </a:solidFill>
                <a:effectLst/>
                <a:latin typeface="+mn-lt"/>
                <a:ea typeface="ＭＳ Ｐゴシック" charset="0"/>
                <a:cs typeface="ＭＳ Ｐゴシック" charset="0"/>
              </a:rPr>
              <a:t> </a:t>
            </a:r>
          </a:p>
          <a:p>
            <a:pPr eaLnBrk="0" hangingPunct="0"/>
            <a:r>
              <a:rPr lang="en-US" sz="1200" kern="1200" dirty="0">
                <a:solidFill>
                  <a:schemeClr val="tx1"/>
                </a:solidFill>
                <a:effectLst/>
                <a:latin typeface="+mn-lt"/>
                <a:ea typeface="ＭＳ Ｐゴシック" charset="0"/>
                <a:cs typeface="ＭＳ Ｐゴシック" charset="0"/>
              </a:rPr>
              <a:t>When you have completed your initial implementation of the TLB and virtual memory, your group can partition the tasks as follows:</a:t>
            </a:r>
          </a:p>
          <a:p>
            <a:pPr eaLnBrk="0" hangingPunct="0"/>
            <a:r>
              <a:rPr lang="en-US" sz="1200" kern="1200" dirty="0">
                <a:solidFill>
                  <a:schemeClr val="tx1"/>
                </a:solidFill>
                <a:effectLst/>
                <a:latin typeface="+mn-lt"/>
                <a:ea typeface="ＭＳ Ｐゴシック" charset="0"/>
                <a:cs typeface="ＭＳ Ｐゴシック" charset="0"/>
              </a:rPr>
              <a:t> </a:t>
            </a:r>
          </a:p>
          <a:p>
            <a:pPr lvl="0" eaLnBrk="0" hangingPunct="0"/>
            <a:r>
              <a:rPr lang="en-US" sz="1200" b="1" kern="1200" dirty="0">
                <a:solidFill>
                  <a:schemeClr val="tx1"/>
                </a:solidFill>
                <a:effectLst/>
                <a:latin typeface="+mn-lt"/>
                <a:ea typeface="ＭＳ Ｐゴシック" charset="0"/>
                <a:cs typeface="ＭＳ Ｐゴシック" charset="0"/>
              </a:rPr>
              <a:t>Group member 1:</a:t>
            </a:r>
            <a:r>
              <a:rPr lang="en-US" sz="1200" kern="1200" dirty="0">
                <a:solidFill>
                  <a:schemeClr val="tx1"/>
                </a:solidFill>
                <a:effectLst/>
                <a:latin typeface="+mn-lt"/>
                <a:ea typeface="ＭＳ Ｐゴシック" charset="0"/>
                <a:cs typeface="ＭＳ Ｐゴシック" charset="0"/>
              </a:rPr>
              <a:t> work performance tuning. Please refer to Section 7.2 on page 7 for details on performance evaluation.</a:t>
            </a:r>
          </a:p>
          <a:p>
            <a:pPr lvl="0" eaLnBrk="0" hangingPunct="0"/>
            <a:r>
              <a:rPr lang="en-US" sz="1200" b="1" kern="1200" dirty="0">
                <a:solidFill>
                  <a:schemeClr val="tx1"/>
                </a:solidFill>
                <a:effectLst/>
                <a:latin typeface="+mn-lt"/>
                <a:ea typeface="ＭＳ Ｐゴシック" charset="0"/>
                <a:cs typeface="ＭＳ Ｐゴシック" charset="0"/>
              </a:rPr>
              <a:t>Group member 2:</a:t>
            </a:r>
            <a:r>
              <a:rPr lang="en-US" sz="1200" kern="1200" dirty="0">
                <a:solidFill>
                  <a:schemeClr val="tx1"/>
                </a:solidFill>
                <a:effectLst/>
                <a:latin typeface="+mn-lt"/>
                <a:ea typeface="ＭＳ Ｐゴシック" charset="0"/>
                <a:cs typeface="ＭＳ Ｐゴシック" charset="0"/>
              </a:rPr>
              <a:t> Assist group member 1 and write a performance evaluation report.</a:t>
            </a:r>
          </a:p>
          <a:p>
            <a:pPr lvl="0" eaLnBrk="0" hangingPunct="0"/>
            <a:r>
              <a:rPr lang="en-US" sz="1200" b="1" kern="1200" dirty="0">
                <a:solidFill>
                  <a:schemeClr val="tx1"/>
                </a:solidFill>
                <a:effectLst/>
                <a:latin typeface="+mn-lt"/>
                <a:ea typeface="ＭＳ Ｐゴシック" charset="0"/>
                <a:cs typeface="ＭＳ Ｐゴシック" charset="0"/>
              </a:rPr>
              <a:t>Group member 3:</a:t>
            </a:r>
            <a:r>
              <a:rPr lang="en-US" sz="1200" kern="1200" dirty="0">
                <a:solidFill>
                  <a:schemeClr val="tx1"/>
                </a:solidFill>
                <a:effectLst/>
                <a:latin typeface="+mn-lt"/>
                <a:ea typeface="ＭＳ Ｐゴシック" charset="0"/>
                <a:cs typeface="ＭＳ Ｐゴシック" charset="0"/>
              </a:rPr>
              <a:t> work on separate compilation and prepare a </a:t>
            </a:r>
            <a:r>
              <a:rPr lang="en-US" sz="1200" kern="1200" dirty="0" err="1">
                <a:solidFill>
                  <a:schemeClr val="tx1"/>
                </a:solidFill>
                <a:effectLst/>
                <a:latin typeface="+mn-lt"/>
                <a:ea typeface="ＭＳ Ｐゴシック" charset="0"/>
                <a:cs typeface="ＭＳ Ｐゴシック" charset="0"/>
              </a:rPr>
              <a:t>makefile</a:t>
            </a:r>
            <a:r>
              <a:rPr lang="en-US" sz="1200" kern="1200" dirty="0">
                <a:solidFill>
                  <a:schemeClr val="tx1"/>
                </a:solidFill>
                <a:effectLst/>
                <a:latin typeface="+mn-lt"/>
                <a:ea typeface="ＭＳ Ｐゴシック" charset="0"/>
                <a:cs typeface="ＭＳ Ｐゴシック" charset="0"/>
              </a:rPr>
              <a:t>. Please refer to Section 8 on page 7.</a:t>
            </a:r>
          </a:p>
          <a:p>
            <a:pPr eaLnBrk="0" hangingPunct="0"/>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22</a:t>
            </a:fld>
            <a:endParaRPr lang="en-US"/>
          </a:p>
        </p:txBody>
      </p:sp>
    </p:spTree>
    <p:extLst>
      <p:ext uri="{BB962C8B-B14F-4D97-AF65-F5344CB8AC3E}">
        <p14:creationId xmlns:p14="http://schemas.microsoft.com/office/powerpoint/2010/main" val="1408464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096E0EB-1BDE-493E-A0CF-3138A00A6785}" type="slidenum">
              <a:rPr lang="en-US" altLang="en-US">
                <a:latin typeface="Helvetica" panose="020B0604020202020204" pitchFamily="34" charset="0"/>
              </a:rPr>
              <a:pPr/>
              <a:t>3</a:t>
            </a:fld>
            <a:endParaRPr lang="en-US" altLang="en-US">
              <a:latin typeface="Helvetica" panose="020B0604020202020204" pitchFamily="34" charset="0"/>
            </a:endParaRPr>
          </a:p>
        </p:txBody>
      </p:sp>
      <p:sp>
        <p:nvSpPr>
          <p:cNvPr id="105475" name="Rectangle 2"/>
          <p:cNvSpPr>
            <a:spLocks noGrp="1" noRot="1" noChangeAspect="1" noChangeArrowheads="1" noTextEdit="1"/>
          </p:cNvSpPr>
          <p:nvPr>
            <p:ph type="sldImg"/>
          </p:nvPr>
        </p:nvSpPr>
        <p:spPr>
          <a:xfrm>
            <a:off x="381000" y="685800"/>
            <a:ext cx="6096000" cy="3429000"/>
          </a:xfrm>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70479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0" hangingPunct="0"/>
            <a:r>
              <a:rPr lang="en-US" sz="1200" kern="1200" dirty="0">
                <a:solidFill>
                  <a:schemeClr val="tx1"/>
                </a:solidFill>
                <a:effectLst/>
                <a:latin typeface="+mn-lt"/>
                <a:ea typeface="ＭＳ Ｐゴシック" charset="0"/>
                <a:cs typeface="ＭＳ Ｐゴシック" charset="0"/>
              </a:rPr>
              <a:t>Write a function is to extract page number and an offset from the following addresses:</a:t>
            </a:r>
          </a:p>
          <a:p>
            <a:pPr eaLnBrk="0" hangingPunct="0"/>
            <a:r>
              <a:rPr lang="en-US" sz="1200" kern="1200" dirty="0">
                <a:solidFill>
                  <a:schemeClr val="tx1"/>
                </a:solidFill>
                <a:effectLst/>
                <a:latin typeface="+mn-lt"/>
                <a:ea typeface="ＭＳ Ｐゴシック" charset="0"/>
                <a:cs typeface="ＭＳ Ｐゴシック" charset="0"/>
              </a:rPr>
              <a:t> </a:t>
            </a:r>
          </a:p>
          <a:p>
            <a:pPr eaLnBrk="0" hangingPunct="0"/>
            <a:r>
              <a:rPr lang="en-US" sz="1200" kern="1200" dirty="0">
                <a:solidFill>
                  <a:schemeClr val="tx1"/>
                </a:solidFill>
                <a:effectLst/>
                <a:latin typeface="+mn-lt"/>
                <a:ea typeface="ＭＳ Ｐゴシック" charset="0"/>
                <a:cs typeface="ＭＳ Ｐゴシック" charset="0"/>
              </a:rPr>
              <a:t>	1, 256, 32768, 23769, 128, 65534, 33153</a:t>
            </a:r>
          </a:p>
          <a:p>
            <a:pPr eaLnBrk="0" hangingPunct="0"/>
            <a:r>
              <a:rPr lang="en-US" sz="1200" b="1" kern="1200" dirty="0">
                <a:solidFill>
                  <a:schemeClr val="tx1"/>
                </a:solidFill>
                <a:effectLst/>
                <a:latin typeface="+mn-lt"/>
                <a:ea typeface="ＭＳ Ｐゴシック" charset="0"/>
                <a:cs typeface="ＭＳ Ｐゴシック" charset="0"/>
              </a:rPr>
              <a:t> </a:t>
            </a:r>
            <a:endParaRPr lang="en-US" sz="1200" kern="1200" dirty="0">
              <a:solidFill>
                <a:schemeClr val="tx1"/>
              </a:solidFill>
              <a:effectLst/>
              <a:latin typeface="+mn-lt"/>
              <a:ea typeface="ＭＳ Ｐゴシック" charset="0"/>
              <a:cs typeface="ＭＳ Ｐゴシック" charset="0"/>
            </a:endParaRPr>
          </a:p>
          <a:p>
            <a:pPr eaLnBrk="0" hangingPunct="0"/>
            <a:r>
              <a:rPr lang="en-US" sz="1200" kern="1200" dirty="0">
                <a:solidFill>
                  <a:schemeClr val="tx1"/>
                </a:solidFill>
                <a:effectLst/>
                <a:latin typeface="+mn-lt"/>
                <a:ea typeface="ＭＳ Ｐゴシック" charset="0"/>
                <a:cs typeface="ＭＳ Ｐゴシック" charset="0"/>
              </a:rPr>
              <a:t>A straightforward way of extracting page number and offset is to use bit-masking and bit-shifting operators. After you fully implement and test this function, you can integrate this function into your simulated virtual memory system.</a:t>
            </a:r>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23</a:t>
            </a:fld>
            <a:endParaRPr lang="en-US"/>
          </a:p>
        </p:txBody>
      </p:sp>
    </p:spTree>
    <p:extLst>
      <p:ext uri="{BB962C8B-B14F-4D97-AF65-F5344CB8AC3E}">
        <p14:creationId xmlns:p14="http://schemas.microsoft.com/office/powerpoint/2010/main" val="34282289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0" hangingPunct="0"/>
            <a:r>
              <a:rPr lang="en-US" sz="1200" kern="1200" dirty="0">
                <a:solidFill>
                  <a:schemeClr val="tx1"/>
                </a:solidFill>
                <a:effectLst/>
                <a:latin typeface="+mn-lt"/>
                <a:ea typeface="ＭＳ Ｐゴシック" charset="0"/>
                <a:cs typeface="ＭＳ Ｐゴシック" charset="0"/>
              </a:rPr>
              <a:t>Your system must handle page faults using the TLB and the page table. Before implement the TLB, you should focus on the implementation of a page table. Please make sure your system has a functional page table prior to the development of the TLB. This strategy is feasible, because your system can perform without a TLB, the goal of which is to improve the performance of a virtual memory system. </a:t>
            </a:r>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24</a:t>
            </a:fld>
            <a:endParaRPr lang="en-US"/>
          </a:p>
        </p:txBody>
      </p:sp>
    </p:spTree>
    <p:extLst>
      <p:ext uri="{BB962C8B-B14F-4D97-AF65-F5344CB8AC3E}">
        <p14:creationId xmlns:p14="http://schemas.microsoft.com/office/powerpoint/2010/main" val="3141258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charset="0"/>
                <a:cs typeface="ＭＳ Ｐゴシック" charset="0"/>
              </a:rPr>
              <a:t>The first step is understanding how TLB and page faults occur. You should expect to spend a substantial amount of time reading and learning the concepts of paging and TLB. Therefore, it is suggested that one group member should study TLB faults and one group member should study page faults.</a:t>
            </a:r>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25</a:t>
            </a:fld>
            <a:endParaRPr lang="en-US"/>
          </a:p>
        </p:txBody>
      </p:sp>
    </p:spTree>
    <p:extLst>
      <p:ext uri="{BB962C8B-B14F-4D97-AF65-F5344CB8AC3E}">
        <p14:creationId xmlns:p14="http://schemas.microsoft.com/office/powerpoint/2010/main" val="3816790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0" hangingPunct="0"/>
            <a:r>
              <a:rPr lang="en-US" sz="1200" kern="1200" dirty="0">
                <a:solidFill>
                  <a:schemeClr val="tx1"/>
                </a:solidFill>
                <a:effectLst/>
                <a:latin typeface="+mn-lt"/>
                <a:ea typeface="ＭＳ Ｐゴシック" charset="0"/>
                <a:cs typeface="ＭＳ Ｐゴシック" charset="0"/>
              </a:rPr>
              <a:t>Your system must handle page faults using the TLB and the page table. Before implement the TLB, you should focus on the implementation of a page table. Please make sure your system has a functional page table prior to the development of the TLB. This strategy is feasible, because your system can perform without a TLB, the goal of which is to improve the performance of a virtual memory system. </a:t>
            </a:r>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26</a:t>
            </a:fld>
            <a:endParaRPr lang="en-US"/>
          </a:p>
        </p:txBody>
      </p:sp>
    </p:spTree>
    <p:extLst>
      <p:ext uri="{BB962C8B-B14F-4D97-AF65-F5344CB8AC3E}">
        <p14:creationId xmlns:p14="http://schemas.microsoft.com/office/powerpoint/2010/main" val="1086680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0" hangingPunct="0"/>
            <a:r>
              <a:rPr lang="en-US" sz="1200" b="1" kern="1200" dirty="0">
                <a:solidFill>
                  <a:schemeClr val="tx1"/>
                </a:solidFill>
                <a:effectLst/>
                <a:latin typeface="+mn-lt"/>
                <a:ea typeface="ＭＳ Ｐゴシック" charset="0"/>
                <a:cs typeface="ＭＳ Ｐゴシック" charset="0"/>
              </a:rPr>
              <a:t>Please keep in mind that this project will not be build on top of OS/161. You don’t have to implement a handful of components of an operating system. In particular, you can ignore the following items while implementing your system. </a:t>
            </a:r>
          </a:p>
          <a:p>
            <a:pPr lvl="0" eaLnBrk="0" hangingPunct="0"/>
            <a:r>
              <a:rPr lang="en-US" sz="1200" kern="1200" dirty="0">
                <a:solidFill>
                  <a:schemeClr val="tx1"/>
                </a:solidFill>
                <a:effectLst/>
                <a:latin typeface="+mn-lt"/>
                <a:ea typeface="ＭＳ Ｐゴシック" charset="0"/>
                <a:cs typeface="ＭＳ Ｐゴシック" charset="0"/>
              </a:rPr>
              <a:t>You do NOT have to implement a replacement strategy for the page table. </a:t>
            </a:r>
          </a:p>
          <a:p>
            <a:pPr lvl="0" eaLnBrk="0" hangingPunct="0"/>
            <a:r>
              <a:rPr lang="en-US" sz="1200" kern="1200" dirty="0">
                <a:solidFill>
                  <a:schemeClr val="tx1"/>
                </a:solidFill>
                <a:effectLst/>
                <a:latin typeface="+mn-lt"/>
                <a:ea typeface="ＭＳ Ｐゴシック" charset="0"/>
                <a:cs typeface="ＭＳ Ｐゴシック" charset="0"/>
              </a:rPr>
              <a:t>You do NOT need to take care of context switch, because there is no process manager in your system. </a:t>
            </a:r>
          </a:p>
          <a:p>
            <a:pPr lvl="0" eaLnBrk="0" hangingPunct="0"/>
            <a:r>
              <a:rPr lang="en-US" sz="1200" kern="1200" dirty="0">
                <a:solidFill>
                  <a:schemeClr val="tx1"/>
                </a:solidFill>
                <a:effectLst/>
                <a:latin typeface="+mn-lt"/>
                <a:ea typeface="ＭＳ Ｐゴシック" charset="0"/>
                <a:cs typeface="ＭＳ Ｐゴシック" charset="0"/>
              </a:rPr>
              <a:t>You do NOT have to worry about the kernel.</a:t>
            </a:r>
          </a:p>
          <a:p>
            <a:pPr lvl="0" eaLnBrk="0" hangingPunct="0"/>
            <a:r>
              <a:rPr lang="en-US" sz="1200" kern="1200" dirty="0">
                <a:solidFill>
                  <a:schemeClr val="tx1"/>
                </a:solidFill>
                <a:effectLst/>
                <a:latin typeface="+mn-lt"/>
                <a:ea typeface="ＭＳ Ｐゴシック" charset="0"/>
                <a:cs typeface="ＭＳ Ｐゴシック" charset="0"/>
              </a:rPr>
              <a:t>You do NOT have to read OS/161 source code.</a:t>
            </a:r>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27</a:t>
            </a:fld>
            <a:endParaRPr lang="en-US"/>
          </a:p>
        </p:txBody>
      </p:sp>
    </p:spTree>
    <p:extLst>
      <p:ext uri="{BB962C8B-B14F-4D97-AF65-F5344CB8AC3E}">
        <p14:creationId xmlns:p14="http://schemas.microsoft.com/office/powerpoint/2010/main" val="3245122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0" hangingPunct="0"/>
            <a:r>
              <a:rPr lang="en-US" sz="1200" kern="1200" dirty="0">
                <a:solidFill>
                  <a:schemeClr val="tx1"/>
                </a:solidFill>
                <a:effectLst/>
                <a:latin typeface="+mn-lt"/>
                <a:ea typeface="ＭＳ Ｐゴシック" charset="0"/>
                <a:cs typeface="ＭＳ Ｐゴシック" charset="0"/>
              </a:rPr>
              <a:t>A testing file named </a:t>
            </a:r>
            <a:r>
              <a:rPr lang="en-US" sz="1200" kern="1200" dirty="0" err="1">
                <a:solidFill>
                  <a:schemeClr val="tx1"/>
                </a:solidFill>
                <a:effectLst/>
                <a:latin typeface="+mn-lt"/>
                <a:ea typeface="ＭＳ Ｐゴシック" charset="0"/>
                <a:cs typeface="ＭＳ Ｐゴシック" charset="0"/>
              </a:rPr>
              <a:t>InputFile.txt</a:t>
            </a:r>
            <a:r>
              <a:rPr lang="en-US" sz="1200" kern="1200" dirty="0">
                <a:solidFill>
                  <a:schemeClr val="tx1"/>
                </a:solidFill>
                <a:effectLst/>
                <a:latin typeface="+mn-lt"/>
                <a:ea typeface="ＭＳ Ｐゴシック" charset="0"/>
                <a:cs typeface="ＭＳ Ｐゴシック" charset="0"/>
              </a:rPr>
              <a:t> will be provided to you to test your simulated virtual memory system. This testing file is available on Canvas system. The file contains a list of integers representing logical addresses ranging from 0 to 65,535, which is the virtual address space. You program must (1) read all the logical addresses stored in this file, (2) translate the addresses into corresponding physical addresses, and (3) output the value of the singed byte at the physical address.</a:t>
            </a:r>
          </a:p>
          <a:p>
            <a:pPr eaLnBrk="0" hangingPunct="0"/>
            <a:r>
              <a:rPr lang="en-US" sz="1200" kern="1200" dirty="0">
                <a:solidFill>
                  <a:schemeClr val="tx1"/>
                </a:solidFill>
                <a:effectLst/>
                <a:latin typeface="+mn-lt"/>
                <a:ea typeface="ＭＳ Ｐゴシック" charset="0"/>
                <a:cs typeface="ＭＳ Ｐゴシック" charset="0"/>
              </a:rPr>
              <a:t> </a:t>
            </a:r>
          </a:p>
          <a:p>
            <a:pPr eaLnBrk="0" hangingPunct="0"/>
            <a:r>
              <a:rPr lang="en-US" sz="1200" kern="1200" dirty="0">
                <a:solidFill>
                  <a:schemeClr val="tx1"/>
                </a:solidFill>
                <a:effectLst/>
                <a:latin typeface="+mn-lt"/>
                <a:ea typeface="ＭＳ Ｐゴシック" charset="0"/>
                <a:cs typeface="ＭＳ Ｐゴシック" charset="0"/>
              </a:rPr>
              <a:t>A small test input file called </a:t>
            </a:r>
            <a:r>
              <a:rPr lang="en-US" sz="1200" kern="1200" dirty="0" err="1">
                <a:solidFill>
                  <a:schemeClr val="tx1"/>
                </a:solidFill>
                <a:effectLst/>
                <a:latin typeface="+mn-lt"/>
                <a:ea typeface="ＭＳ Ｐゴシック" charset="0"/>
                <a:cs typeface="ＭＳ Ｐゴシック" charset="0"/>
              </a:rPr>
              <a:t>testinput.txt</a:t>
            </a:r>
            <a:r>
              <a:rPr lang="en-US" sz="1200" kern="1200" dirty="0">
                <a:solidFill>
                  <a:schemeClr val="tx1"/>
                </a:solidFill>
                <a:effectLst/>
                <a:latin typeface="+mn-lt"/>
                <a:ea typeface="ＭＳ Ｐゴシック" charset="0"/>
                <a:cs typeface="ＭＳ Ｐゴシック" charset="0"/>
              </a:rPr>
              <a:t> can be downloaded from Canvas to test your implementation.</a:t>
            </a:r>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28</a:t>
            </a:fld>
            <a:endParaRPr lang="en-US"/>
          </a:p>
        </p:txBody>
      </p:sp>
    </p:spTree>
    <p:extLst>
      <p:ext uri="{BB962C8B-B14F-4D97-AF65-F5344CB8AC3E}">
        <p14:creationId xmlns:p14="http://schemas.microsoft.com/office/powerpoint/2010/main" val="1052690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0" hangingPunct="0"/>
            <a:r>
              <a:rPr lang="en-US" sz="1200" kern="1200" dirty="0">
                <a:solidFill>
                  <a:schemeClr val="tx1"/>
                </a:solidFill>
                <a:effectLst/>
                <a:latin typeface="+mn-lt"/>
                <a:ea typeface="ＭＳ Ｐゴシック" charset="0"/>
                <a:cs typeface="ＭＳ Ｐゴシック" charset="0"/>
              </a:rPr>
              <a:t>A testing file named </a:t>
            </a:r>
            <a:r>
              <a:rPr lang="en-US" sz="1200" kern="1200" dirty="0" err="1">
                <a:solidFill>
                  <a:schemeClr val="tx1"/>
                </a:solidFill>
                <a:effectLst/>
                <a:latin typeface="+mn-lt"/>
                <a:ea typeface="ＭＳ Ｐゴシック" charset="0"/>
                <a:cs typeface="ＭＳ Ｐゴシック" charset="0"/>
              </a:rPr>
              <a:t>InputFile.txt</a:t>
            </a:r>
            <a:r>
              <a:rPr lang="en-US" sz="1200" kern="1200" dirty="0">
                <a:solidFill>
                  <a:schemeClr val="tx1"/>
                </a:solidFill>
                <a:effectLst/>
                <a:latin typeface="+mn-lt"/>
                <a:ea typeface="ＭＳ Ｐゴシック" charset="0"/>
                <a:cs typeface="ＭＳ Ｐゴシック" charset="0"/>
              </a:rPr>
              <a:t> will be provided to you to test your simulated virtual memory system. This testing file is available on Canvas system. The file contains a list of integers representing logical addresses ranging from 0 to 65,535, which is the virtual address space. You program must (1) read all the logical addresses stored in this file, (2) translate the addresses into corresponding physical addresses, and (3) output the value of the singed byte at the physical address.</a:t>
            </a:r>
          </a:p>
          <a:p>
            <a:pPr eaLnBrk="0" hangingPunct="0"/>
            <a:r>
              <a:rPr lang="en-US" sz="1200" kern="1200" dirty="0">
                <a:solidFill>
                  <a:schemeClr val="tx1"/>
                </a:solidFill>
                <a:effectLst/>
                <a:latin typeface="+mn-lt"/>
                <a:ea typeface="ＭＳ Ｐゴシック" charset="0"/>
                <a:cs typeface="ＭＳ Ｐゴシック" charset="0"/>
              </a:rPr>
              <a:t> </a:t>
            </a:r>
          </a:p>
          <a:p>
            <a:pPr eaLnBrk="0" hangingPunct="0"/>
            <a:r>
              <a:rPr lang="en-US" sz="1200" kern="1200" dirty="0">
                <a:solidFill>
                  <a:schemeClr val="tx1"/>
                </a:solidFill>
                <a:effectLst/>
                <a:latin typeface="+mn-lt"/>
                <a:ea typeface="ＭＳ Ｐゴシック" charset="0"/>
                <a:cs typeface="ＭＳ Ｐゴシック" charset="0"/>
              </a:rPr>
              <a:t>A small test input file called </a:t>
            </a:r>
            <a:r>
              <a:rPr lang="en-US" sz="1200" kern="1200" dirty="0" err="1">
                <a:solidFill>
                  <a:schemeClr val="tx1"/>
                </a:solidFill>
                <a:effectLst/>
                <a:latin typeface="+mn-lt"/>
                <a:ea typeface="ＭＳ Ｐゴシック" charset="0"/>
                <a:cs typeface="ＭＳ Ｐゴシック" charset="0"/>
              </a:rPr>
              <a:t>testinput.txt</a:t>
            </a:r>
            <a:r>
              <a:rPr lang="en-US" sz="1200" kern="1200" dirty="0">
                <a:solidFill>
                  <a:schemeClr val="tx1"/>
                </a:solidFill>
                <a:effectLst/>
                <a:latin typeface="+mn-lt"/>
                <a:ea typeface="ＭＳ Ｐゴシック" charset="0"/>
                <a:cs typeface="ＭＳ Ｐゴシック" charset="0"/>
              </a:rPr>
              <a:t> can be downloaded from Canvas to test your implementation.</a:t>
            </a:r>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29</a:t>
            </a:fld>
            <a:endParaRPr lang="en-US"/>
          </a:p>
        </p:txBody>
      </p:sp>
    </p:spTree>
    <p:extLst>
      <p:ext uri="{BB962C8B-B14F-4D97-AF65-F5344CB8AC3E}">
        <p14:creationId xmlns:p14="http://schemas.microsoft.com/office/powerpoint/2010/main" val="1864188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0" hangingPunct="0"/>
            <a:r>
              <a:rPr lang="en-US" sz="1200" kern="1200" dirty="0">
                <a:solidFill>
                  <a:schemeClr val="tx1"/>
                </a:solidFill>
                <a:effectLst/>
                <a:latin typeface="+mn-lt"/>
                <a:ea typeface="ＭＳ Ｐゴシック" charset="0"/>
                <a:cs typeface="ＭＳ Ｐゴシック" charset="0"/>
              </a:rPr>
              <a:t>Now we pay our attention to the issue of performance evaluation for your virtual memory system. Please use the file </a:t>
            </a:r>
            <a:r>
              <a:rPr lang="en-US" sz="1200" kern="1200" dirty="0" err="1">
                <a:solidFill>
                  <a:schemeClr val="tx1"/>
                </a:solidFill>
                <a:effectLst/>
                <a:latin typeface="+mn-lt"/>
                <a:ea typeface="ＭＳ Ｐゴシック" charset="0"/>
                <a:cs typeface="ＭＳ Ｐゴシック" charset="0"/>
              </a:rPr>
              <a:t>vm_sim_output.txt</a:t>
            </a:r>
            <a:r>
              <a:rPr lang="en-US" sz="1200" kern="1200" dirty="0">
                <a:solidFill>
                  <a:schemeClr val="tx1"/>
                </a:solidFill>
                <a:effectLst/>
                <a:latin typeface="+mn-lt"/>
                <a:ea typeface="ＭＳ Ｐゴシック" charset="0"/>
                <a:cs typeface="ＭＳ Ｐゴシック" charset="0"/>
              </a:rPr>
              <a:t> as your "lab notebook" for this section. You will undoubtedly want to implement some additional software counters. As a start, we suggest:</a:t>
            </a:r>
          </a:p>
          <a:p>
            <a:pPr eaLnBrk="0" hangingPunct="0"/>
            <a:r>
              <a:rPr lang="en-US" sz="1200" kern="1200" dirty="0">
                <a:solidFill>
                  <a:schemeClr val="tx1"/>
                </a:solidFill>
                <a:effectLst/>
                <a:latin typeface="+mn-lt"/>
                <a:ea typeface="ＭＳ Ｐゴシック" charset="0"/>
                <a:cs typeface="ＭＳ Ｐゴシック" charset="0"/>
              </a:rPr>
              <a:t> </a:t>
            </a:r>
          </a:p>
          <a:p>
            <a:pPr lvl="0" eaLnBrk="0" hangingPunct="0"/>
            <a:r>
              <a:rPr lang="en-US" sz="1200" kern="1200" dirty="0">
                <a:solidFill>
                  <a:schemeClr val="tx1"/>
                </a:solidFill>
                <a:effectLst/>
                <a:latin typeface="+mn-lt"/>
                <a:ea typeface="ＭＳ Ｐゴシック" charset="0"/>
                <a:cs typeface="ＭＳ Ｐゴシック" charset="0"/>
              </a:rPr>
              <a:t>The number of page faults.</a:t>
            </a:r>
          </a:p>
          <a:p>
            <a:pPr lvl="0" eaLnBrk="0" hangingPunct="0"/>
            <a:r>
              <a:rPr lang="en-US" sz="1200" kern="1200" dirty="0">
                <a:solidFill>
                  <a:schemeClr val="tx1"/>
                </a:solidFill>
                <a:effectLst/>
                <a:latin typeface="+mn-lt"/>
                <a:ea typeface="ＭＳ Ｐゴシック" charset="0"/>
                <a:cs typeface="ＭＳ Ｐゴシック" charset="0"/>
              </a:rPr>
              <a:t>The number of TLB faults.</a:t>
            </a:r>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30</a:t>
            </a:fld>
            <a:endParaRPr lang="en-US"/>
          </a:p>
        </p:txBody>
      </p:sp>
    </p:spTree>
    <p:extLst>
      <p:ext uri="{BB962C8B-B14F-4D97-AF65-F5344CB8AC3E}">
        <p14:creationId xmlns:p14="http://schemas.microsoft.com/office/powerpoint/2010/main" val="3794058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0" hangingPunct="0"/>
            <a:r>
              <a:rPr lang="en-US" sz="1200" kern="1200" dirty="0">
                <a:solidFill>
                  <a:schemeClr val="tx1"/>
                </a:solidFill>
                <a:effectLst/>
                <a:latin typeface="+mn-lt"/>
                <a:ea typeface="ＭＳ Ｐゴシック" charset="0"/>
                <a:cs typeface="ＭＳ Ｐゴシック" charset="0"/>
              </a:rPr>
              <a:t>Now we pay our attention to the issue of performance evaluation for your virtual memory system. Please use the file </a:t>
            </a:r>
            <a:r>
              <a:rPr lang="en-US" sz="1200" kern="1200" dirty="0" err="1">
                <a:solidFill>
                  <a:schemeClr val="tx1"/>
                </a:solidFill>
                <a:effectLst/>
                <a:latin typeface="+mn-lt"/>
                <a:ea typeface="ＭＳ Ｐゴシック" charset="0"/>
                <a:cs typeface="ＭＳ Ｐゴシック" charset="0"/>
              </a:rPr>
              <a:t>vm_sim_output.txt</a:t>
            </a:r>
            <a:r>
              <a:rPr lang="en-US" sz="1200" kern="1200" dirty="0">
                <a:solidFill>
                  <a:schemeClr val="tx1"/>
                </a:solidFill>
                <a:effectLst/>
                <a:latin typeface="+mn-lt"/>
                <a:ea typeface="ＭＳ Ｐゴシック" charset="0"/>
                <a:cs typeface="ＭＳ Ｐゴシック" charset="0"/>
              </a:rPr>
              <a:t> as your "lab notebook" for this section. You will undoubtedly want to implement some additional software counters. As a start, we suggest:</a:t>
            </a:r>
          </a:p>
          <a:p>
            <a:pPr eaLnBrk="0" hangingPunct="0"/>
            <a:r>
              <a:rPr lang="en-US" sz="1200" kern="1200" dirty="0">
                <a:solidFill>
                  <a:schemeClr val="tx1"/>
                </a:solidFill>
                <a:effectLst/>
                <a:latin typeface="+mn-lt"/>
                <a:ea typeface="ＭＳ Ｐゴシック" charset="0"/>
                <a:cs typeface="ＭＳ Ｐゴシック" charset="0"/>
              </a:rPr>
              <a:t> </a:t>
            </a:r>
          </a:p>
          <a:p>
            <a:pPr lvl="0" eaLnBrk="0" hangingPunct="0"/>
            <a:r>
              <a:rPr lang="en-US" sz="1200" kern="1200" dirty="0">
                <a:solidFill>
                  <a:schemeClr val="tx1"/>
                </a:solidFill>
                <a:effectLst/>
                <a:latin typeface="+mn-lt"/>
                <a:ea typeface="ＭＳ Ｐゴシック" charset="0"/>
                <a:cs typeface="ＭＳ Ｐゴシック" charset="0"/>
              </a:rPr>
              <a:t>The number of page faults.</a:t>
            </a:r>
          </a:p>
          <a:p>
            <a:pPr lvl="0" eaLnBrk="0" hangingPunct="0"/>
            <a:r>
              <a:rPr lang="en-US" sz="1200" kern="1200">
                <a:solidFill>
                  <a:schemeClr val="tx1"/>
                </a:solidFill>
                <a:effectLst/>
                <a:latin typeface="+mn-lt"/>
                <a:ea typeface="ＭＳ Ｐゴシック" charset="0"/>
                <a:cs typeface="ＭＳ Ｐゴシック" charset="0"/>
              </a:rPr>
              <a:t>The number of TLB faults.</a:t>
            </a:r>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31</a:t>
            </a:fld>
            <a:endParaRPr lang="en-US"/>
          </a:p>
        </p:txBody>
      </p:sp>
    </p:spTree>
    <p:extLst>
      <p:ext uri="{BB962C8B-B14F-4D97-AF65-F5344CB8AC3E}">
        <p14:creationId xmlns:p14="http://schemas.microsoft.com/office/powerpoint/2010/main" val="88282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0" hangingPunct="0"/>
            <a:r>
              <a:rPr lang="en-US" sz="1200" kern="1200" dirty="0">
                <a:solidFill>
                  <a:schemeClr val="tx1"/>
                </a:solidFill>
                <a:effectLst/>
                <a:latin typeface="+mn-lt"/>
                <a:ea typeface="ＭＳ Ｐゴシック" charset="0"/>
                <a:cs typeface="ＭＳ Ｐゴシック" charset="0"/>
              </a:rPr>
              <a:t>Now we pay our attention to the issue of performance evaluation for your virtual memory system. Please use the file </a:t>
            </a:r>
            <a:r>
              <a:rPr lang="en-US" sz="1200" kern="1200" dirty="0" err="1">
                <a:solidFill>
                  <a:schemeClr val="tx1"/>
                </a:solidFill>
                <a:effectLst/>
                <a:latin typeface="+mn-lt"/>
                <a:ea typeface="ＭＳ Ｐゴシック" charset="0"/>
                <a:cs typeface="ＭＳ Ｐゴシック" charset="0"/>
              </a:rPr>
              <a:t>vm_sim_output.txt</a:t>
            </a:r>
            <a:r>
              <a:rPr lang="en-US" sz="1200" kern="1200" dirty="0">
                <a:solidFill>
                  <a:schemeClr val="tx1"/>
                </a:solidFill>
                <a:effectLst/>
                <a:latin typeface="+mn-lt"/>
                <a:ea typeface="ＭＳ Ｐゴシック" charset="0"/>
                <a:cs typeface="ＭＳ Ｐゴシック" charset="0"/>
              </a:rPr>
              <a:t> as your "lab notebook" for this section. You will undoubtedly want to implement some additional software counters. As a start, we suggest:</a:t>
            </a:r>
          </a:p>
          <a:p>
            <a:pPr eaLnBrk="0" hangingPunct="0"/>
            <a:r>
              <a:rPr lang="en-US" sz="1200" kern="1200" dirty="0">
                <a:solidFill>
                  <a:schemeClr val="tx1"/>
                </a:solidFill>
                <a:effectLst/>
                <a:latin typeface="+mn-lt"/>
                <a:ea typeface="ＭＳ Ｐゴシック" charset="0"/>
                <a:cs typeface="ＭＳ Ｐゴシック" charset="0"/>
              </a:rPr>
              <a:t> </a:t>
            </a:r>
          </a:p>
          <a:p>
            <a:pPr lvl="0" eaLnBrk="0" hangingPunct="0"/>
            <a:r>
              <a:rPr lang="en-US" sz="1200" kern="1200" dirty="0">
                <a:solidFill>
                  <a:schemeClr val="tx1"/>
                </a:solidFill>
                <a:effectLst/>
                <a:latin typeface="+mn-lt"/>
                <a:ea typeface="ＭＳ Ｐゴシック" charset="0"/>
                <a:cs typeface="ＭＳ Ｐゴシック" charset="0"/>
              </a:rPr>
              <a:t>The number of page faults.</a:t>
            </a:r>
          </a:p>
          <a:p>
            <a:pPr lvl="0" eaLnBrk="0" hangingPunct="0"/>
            <a:r>
              <a:rPr lang="en-US" sz="1200" kern="1200">
                <a:solidFill>
                  <a:schemeClr val="tx1"/>
                </a:solidFill>
                <a:effectLst/>
                <a:latin typeface="+mn-lt"/>
                <a:ea typeface="ＭＳ Ｐゴシック" charset="0"/>
                <a:cs typeface="ＭＳ Ｐゴシック" charset="0"/>
              </a:rPr>
              <a:t>The number of TLB faults.</a:t>
            </a:r>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32</a:t>
            </a:fld>
            <a:endParaRPr lang="en-US"/>
          </a:p>
        </p:txBody>
      </p:sp>
    </p:spTree>
    <p:extLst>
      <p:ext uri="{BB962C8B-B14F-4D97-AF65-F5344CB8AC3E}">
        <p14:creationId xmlns:p14="http://schemas.microsoft.com/office/powerpoint/2010/main" val="861042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4</a:t>
            </a:fld>
            <a:endParaRPr lang="en-US"/>
          </a:p>
        </p:txBody>
      </p:sp>
    </p:spTree>
    <p:extLst>
      <p:ext uri="{BB962C8B-B14F-4D97-AF65-F5344CB8AC3E}">
        <p14:creationId xmlns:p14="http://schemas.microsoft.com/office/powerpoint/2010/main" val="1571065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096E0EB-1BDE-493E-A0CF-3138A00A6785}" type="slidenum">
              <a:rPr lang="en-US" altLang="en-US">
                <a:latin typeface="Helvetica" panose="020B0604020202020204" pitchFamily="34" charset="0"/>
              </a:rPr>
              <a:pPr/>
              <a:t>5</a:t>
            </a:fld>
            <a:endParaRPr lang="en-US" altLang="en-US">
              <a:latin typeface="Helvetica" panose="020B0604020202020204" pitchFamily="34" charset="0"/>
            </a:endParaRPr>
          </a:p>
        </p:txBody>
      </p:sp>
      <p:sp>
        <p:nvSpPr>
          <p:cNvPr id="105475" name="Rectangle 2"/>
          <p:cNvSpPr>
            <a:spLocks noGrp="1" noRot="1" noChangeAspect="1" noChangeArrowheads="1" noTextEdit="1"/>
          </p:cNvSpPr>
          <p:nvPr>
            <p:ph type="sldImg"/>
          </p:nvPr>
        </p:nvSpPr>
        <p:spPr>
          <a:xfrm>
            <a:off x="381000" y="685800"/>
            <a:ext cx="6096000" cy="3429000"/>
          </a:xfrm>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43833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0" hangingPunct="0"/>
            <a:endParaRPr lang="en-US"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7</a:t>
            </a:fld>
            <a:endParaRPr lang="en-US"/>
          </a:p>
        </p:txBody>
      </p:sp>
    </p:spTree>
    <p:extLst>
      <p:ext uri="{BB962C8B-B14F-4D97-AF65-F5344CB8AC3E}">
        <p14:creationId xmlns:p14="http://schemas.microsoft.com/office/powerpoint/2010/main" val="2564603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9</a:t>
            </a:fld>
            <a:endParaRPr lang="en-US"/>
          </a:p>
        </p:txBody>
      </p:sp>
    </p:spTree>
    <p:extLst>
      <p:ext uri="{BB962C8B-B14F-4D97-AF65-F5344CB8AC3E}">
        <p14:creationId xmlns:p14="http://schemas.microsoft.com/office/powerpoint/2010/main" val="982457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65,536 bytes</a:t>
            </a:r>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10</a:t>
            </a:fld>
            <a:endParaRPr lang="en-US"/>
          </a:p>
        </p:txBody>
      </p:sp>
    </p:spTree>
    <p:extLst>
      <p:ext uri="{BB962C8B-B14F-4D97-AF65-F5344CB8AC3E}">
        <p14:creationId xmlns:p14="http://schemas.microsoft.com/office/powerpoint/2010/main" val="1611707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A7EAA23-9438-40EB-A4F3-CDBA20728548}" type="slidenum">
              <a:rPr lang="en-US" altLang="en-US">
                <a:latin typeface="Helvetica" panose="020B0604020202020204" pitchFamily="34" charset="0"/>
              </a:rPr>
              <a:pPr/>
              <a:t>11</a:t>
            </a:fld>
            <a:endParaRPr lang="en-US" altLang="en-US">
              <a:latin typeface="Helvetica" panose="020B0604020202020204" pitchFamily="34" charset="0"/>
            </a:endParaRPr>
          </a:p>
        </p:txBody>
      </p:sp>
      <p:sp>
        <p:nvSpPr>
          <p:cNvPr id="112643" name="Rectangle 2"/>
          <p:cNvSpPr>
            <a:spLocks noGrp="1" noRot="1" noChangeAspect="1" noChangeArrowheads="1" noTextEdit="1"/>
          </p:cNvSpPr>
          <p:nvPr>
            <p:ph type="sldImg"/>
          </p:nvPr>
        </p:nvSpPr>
        <p:spPr>
          <a:xfrm>
            <a:off x="381000" y="685800"/>
            <a:ext cx="6096000" cy="3429000"/>
          </a:xfrm>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789138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12</a:t>
            </a:fld>
            <a:endParaRPr lang="en-US"/>
          </a:p>
        </p:txBody>
      </p:sp>
    </p:spTree>
    <p:extLst>
      <p:ext uri="{BB962C8B-B14F-4D97-AF65-F5344CB8AC3E}">
        <p14:creationId xmlns:p14="http://schemas.microsoft.com/office/powerpoint/2010/main" val="3728737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226484"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8" descr="SGCOE V 158 289"/>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0363200" y="5791201"/>
            <a:ext cx="15240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14400" y="2130426"/>
            <a:ext cx="10363200" cy="1470025"/>
          </a:xfrm>
        </p:spPr>
        <p:txBody>
          <a:bodyPr/>
          <a:lstStyle>
            <a:lvl1pPr>
              <a:defRPr>
                <a:solidFill>
                  <a:srgbClr val="0000FF"/>
                </a:solidFill>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Slide Number Placeholder 5"/>
          <p:cNvSpPr>
            <a:spLocks noGrp="1"/>
          </p:cNvSpPr>
          <p:nvPr>
            <p:ph type="sldNum" sz="quarter" idx="10"/>
          </p:nvPr>
        </p:nvSpPr>
        <p:spPr>
          <a:xfrm>
            <a:off x="8737600" y="6356351"/>
            <a:ext cx="1422400" cy="365125"/>
          </a:xfrm>
        </p:spPr>
        <p:txBody>
          <a:bodyPr/>
          <a:lstStyle>
            <a:lvl1pPr algn="l">
              <a:defRPr/>
            </a:lvl1pPr>
          </a:lstStyle>
          <a:p>
            <a:pPr>
              <a:defRPr/>
            </a:pPr>
            <a:fld id="{28F4A3D6-8C1B-B547-85DF-557C25BCE148}" type="slidenum">
              <a:rPr lang="en-US" smtClean="0"/>
              <a:pPr>
                <a:defRPr/>
              </a:pPr>
              <a:t>‹#›</a:t>
            </a:fld>
            <a:endParaRPr lang="en-US" dirty="0"/>
          </a:p>
        </p:txBody>
      </p:sp>
    </p:spTree>
    <p:extLst>
      <p:ext uri="{BB962C8B-B14F-4D97-AF65-F5344CB8AC3E}">
        <p14:creationId xmlns:p14="http://schemas.microsoft.com/office/powerpoint/2010/main" val="85623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a:xfrm>
            <a:off x="424329" y="6492876"/>
            <a:ext cx="4554072" cy="365125"/>
          </a:xfrm>
          <a:prstGeom prst="rect">
            <a:avLst/>
          </a:prstGeom>
        </p:spPr>
        <p:txBody>
          <a:bodyPr/>
          <a:lstStyle/>
          <a:p>
            <a:pPr>
              <a:defRPr/>
            </a:pPr>
            <a:endParaRPr lang="en-US" dirty="0"/>
          </a:p>
        </p:txBody>
      </p:sp>
      <p:sp>
        <p:nvSpPr>
          <p:cNvPr id="5" name="Slide Number Placeholder 4"/>
          <p:cNvSpPr>
            <a:spLocks noGrp="1"/>
          </p:cNvSpPr>
          <p:nvPr>
            <p:ph type="sldNum" sz="quarter" idx="12"/>
          </p:nvPr>
        </p:nvSpPr>
        <p:spPr/>
        <p:txBody>
          <a:bodyPr/>
          <a:lstStyle>
            <a:lvl1pPr algn="l">
              <a:defRPr/>
            </a:lvl1pPr>
          </a:lstStyle>
          <a:p>
            <a:pPr>
              <a:defRPr/>
            </a:pPr>
            <a:fld id="{97012834-41A2-49E3-8762-B14EE3F5CFB1}" type="slidenum">
              <a:rPr lang="en-US" smtClean="0"/>
              <a:pPr>
                <a:defRPr/>
              </a:pPr>
              <a:t>‹#›</a:t>
            </a:fld>
            <a:endParaRPr lang="en-US" dirty="0"/>
          </a:p>
        </p:txBody>
      </p:sp>
      <p:pic>
        <p:nvPicPr>
          <p:cNvPr id="2050" name="Picture 2"/>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464801" y="5715000"/>
            <a:ext cx="1528233" cy="927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1276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2"/>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464801" y="5715000"/>
            <a:ext cx="1528233" cy="927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07632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p:cNvSpPr>
            <a:spLocks noGrp="1"/>
          </p:cNvSpPr>
          <p:nvPr>
            <p:ph type="sldNum" sz="quarter" idx="4"/>
          </p:nvPr>
        </p:nvSpPr>
        <p:spPr>
          <a:xfrm>
            <a:off x="508000" y="6324601"/>
            <a:ext cx="1320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algn="l">
              <a:defRPr/>
            </a:pPr>
            <a:fld id="{BFA6D376-C5A1-F04E-B9D7-60DF914D4450}" type="slidenum">
              <a:rPr lang="en-US" smtClean="0"/>
              <a:pPr algn="l">
                <a:defRPr/>
              </a:pPr>
              <a:t>‹#›</a:t>
            </a:fld>
            <a:endParaRPr lang="en-US" dirty="0"/>
          </a:p>
        </p:txBody>
      </p:sp>
    </p:spTree>
  </p:cSld>
  <p:clrMap bg1="lt1" tx1="dk1" bg2="lt2" tx2="dk2" accent1="accent1" accent2="accent2" accent3="accent3" accent4="accent4" accent5="accent5" accent6="accent6" hlink="hlink" folHlink="folHlink"/>
  <p:sldLayoutIdLst>
    <p:sldLayoutId id="2147484278" r:id="rId1"/>
    <p:sldLayoutId id="2147484283" r:id="rId2"/>
    <p:sldLayoutId id="2147484284" r:id="rId3"/>
  </p:sldLayoutIdLst>
  <p:hf hdr="0" ftr="0" dt="0"/>
  <p:txStyles>
    <p:titleStyle>
      <a:lvl1pPr algn="ctr" rtl="0" eaLnBrk="0" fontAlgn="base" hangingPunct="0">
        <a:spcBef>
          <a:spcPct val="0"/>
        </a:spcBef>
        <a:spcAft>
          <a:spcPct val="0"/>
        </a:spcAft>
        <a:defRPr sz="4400" kern="1200">
          <a:solidFill>
            <a:srgbClr val="0000FF"/>
          </a:solidFill>
          <a:latin typeface="Calibri"/>
          <a:ea typeface="ＭＳ Ｐゴシック" charset="0"/>
          <a:cs typeface="ＭＳ Ｐゴシック" charset="0"/>
        </a:defRPr>
      </a:lvl1pPr>
      <a:lvl2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2pPr>
      <a:lvl3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3pPr>
      <a:lvl4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4pPr>
      <a:lvl5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0"/>
        </a:spcBef>
        <a:spcAft>
          <a:spcPct val="0"/>
        </a:spcAft>
        <a:buFont typeface="Arial" charset="0"/>
        <a:buChar char="•"/>
        <a:defRPr sz="3200" kern="1200">
          <a:solidFill>
            <a:schemeClr val="tx1"/>
          </a:solidFill>
          <a:latin typeface="Calibri"/>
          <a:ea typeface="ＭＳ Ｐゴシック" charset="0"/>
          <a:cs typeface="ＭＳ Ｐゴシック" charset="0"/>
        </a:defRPr>
      </a:lvl1pPr>
      <a:lvl2pPr marL="742950" indent="-285750" algn="l" rtl="0" eaLnBrk="0" fontAlgn="base" hangingPunct="0">
        <a:spcBef>
          <a:spcPct val="0"/>
        </a:spcBef>
        <a:spcAft>
          <a:spcPct val="0"/>
        </a:spcAft>
        <a:buFont typeface="Arial" charset="0"/>
        <a:buChar char="–"/>
        <a:defRPr sz="2800" kern="1200">
          <a:solidFill>
            <a:schemeClr val="tx1"/>
          </a:solidFill>
          <a:latin typeface="Calibri"/>
          <a:ea typeface="ＭＳ Ｐゴシック" charset="0"/>
          <a:cs typeface="+mn-cs"/>
        </a:defRPr>
      </a:lvl2pPr>
      <a:lvl3pPr marL="1143000" indent="-228600" algn="l" rtl="0" eaLnBrk="0" fontAlgn="base" hangingPunct="0">
        <a:spcBef>
          <a:spcPct val="0"/>
        </a:spcBef>
        <a:spcAft>
          <a:spcPct val="0"/>
        </a:spcAft>
        <a:buFont typeface="Arial" charset="0"/>
        <a:buChar char="•"/>
        <a:defRPr sz="2400" kern="1200">
          <a:solidFill>
            <a:schemeClr val="tx1"/>
          </a:solidFill>
          <a:latin typeface="Calibri"/>
          <a:ea typeface="ＭＳ Ｐゴシック" charset="0"/>
          <a:cs typeface="+mn-cs"/>
        </a:defRPr>
      </a:lvl3pPr>
      <a:lvl4pPr marL="1600200" indent="-228600" algn="l" rtl="0" eaLnBrk="0" fontAlgn="base" hangingPunct="0">
        <a:spcBef>
          <a:spcPct val="0"/>
        </a:spcBef>
        <a:spcAft>
          <a:spcPct val="0"/>
        </a:spcAft>
        <a:buFont typeface="Arial" charset="0"/>
        <a:buChar char="–"/>
        <a:defRPr sz="2000" kern="1200">
          <a:solidFill>
            <a:schemeClr val="tx1"/>
          </a:solidFill>
          <a:latin typeface="Calibri"/>
          <a:ea typeface="ＭＳ Ｐゴシック" charset="0"/>
          <a:cs typeface="+mn-cs"/>
        </a:defRPr>
      </a:lvl4pPr>
      <a:lvl5pPr marL="2057400" indent="-228600" algn="l" rtl="0" eaLnBrk="0" fontAlgn="base" hangingPunct="0">
        <a:spcBef>
          <a:spcPct val="0"/>
        </a:spcBef>
        <a:spcAft>
          <a:spcPct val="0"/>
        </a:spcAft>
        <a:buFont typeface="Arial" charset="0"/>
        <a:buChar char="»"/>
        <a:defRPr sz="2000" kern="1200">
          <a:solidFill>
            <a:schemeClr val="tx1"/>
          </a:solidFill>
          <a:latin typeface="Calibri"/>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p:cNvSpPr>
          <p:nvPr/>
        </p:nvSpPr>
        <p:spPr bwMode="auto">
          <a:xfrm>
            <a:off x="1828800" y="533400"/>
            <a:ext cx="8686800" cy="34004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0000FF"/>
                </a:solidFill>
                <a:latin typeface="Calibri"/>
                <a:ea typeface="ＭＳ Ｐゴシック" charset="0"/>
                <a:cs typeface="ＭＳ Ｐゴシック" charset="0"/>
              </a:defRPr>
            </a:lvl1pPr>
            <a:lvl2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2pPr>
            <a:lvl3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3pPr>
            <a:lvl4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4pPr>
            <a:lvl5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dirty="0">
                <a:latin typeface="Calibri" charset="0"/>
                <a:ea typeface="SimSun" charset="0"/>
                <a:cs typeface="SimSun" charset="0"/>
              </a:rPr>
              <a:t>COMP 3500 </a:t>
            </a:r>
            <a:br>
              <a:rPr lang="en-US" altLang="zh-CN" dirty="0">
                <a:latin typeface="Calibri" charset="0"/>
                <a:ea typeface="SimSun" charset="0"/>
                <a:cs typeface="SimSun" charset="0"/>
              </a:rPr>
            </a:br>
            <a:r>
              <a:rPr lang="en-US" altLang="zh-CN" dirty="0">
                <a:latin typeface="Calibri" charset="0"/>
                <a:ea typeface="SimSun" charset="0"/>
                <a:cs typeface="SimSun" charset="0"/>
              </a:rPr>
              <a:t>Introduction to Operating Systems</a:t>
            </a:r>
            <a:br>
              <a:rPr lang="en-US" altLang="zh-CN" dirty="0">
                <a:latin typeface="Calibri" charset="0"/>
                <a:ea typeface="SimSun" charset="0"/>
                <a:cs typeface="SimSun" charset="0"/>
              </a:rPr>
            </a:br>
            <a:r>
              <a:rPr lang="en-US" dirty="0">
                <a:latin typeface="Calibri" charset="0"/>
              </a:rPr>
              <a:t> </a:t>
            </a:r>
            <a:br>
              <a:rPr lang="en-US" dirty="0">
                <a:latin typeface="Calibri" charset="0"/>
              </a:rPr>
            </a:br>
            <a:r>
              <a:rPr lang="en-US" dirty="0"/>
              <a:t> Project 6 – Virtual Memory Manager </a:t>
            </a:r>
            <a:br>
              <a:rPr lang="en-US" dirty="0"/>
            </a:br>
            <a:r>
              <a:rPr lang="en-US" dirty="0"/>
              <a:t>Part 1: Overview</a:t>
            </a:r>
            <a:endParaRPr lang="en-US" altLang="zh-CN" sz="4000" dirty="0">
              <a:latin typeface="Calibri" charset="0"/>
              <a:ea typeface="SimSun" charset="0"/>
              <a:cs typeface="SimSun" charset="0"/>
            </a:endParaRPr>
          </a:p>
        </p:txBody>
      </p:sp>
      <p:sp>
        <p:nvSpPr>
          <p:cNvPr id="5" name="Text Box 3"/>
          <p:cNvSpPr txBox="1">
            <a:spLocks noChangeArrowheads="1"/>
          </p:cNvSpPr>
          <p:nvPr/>
        </p:nvSpPr>
        <p:spPr bwMode="auto">
          <a:xfrm>
            <a:off x="3581400" y="4314826"/>
            <a:ext cx="4953000" cy="19125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altLang="zh-CN" sz="3200" b="1" dirty="0">
                <a:latin typeface="Calibri" charset="0"/>
                <a:ea typeface="SimSun" charset="0"/>
                <a:cs typeface="SimSun" charset="0"/>
              </a:rPr>
              <a:t>Dr. Xiao Qin</a:t>
            </a:r>
          </a:p>
          <a:p>
            <a:pPr algn="ctr">
              <a:spcBef>
                <a:spcPct val="50000"/>
              </a:spcBef>
            </a:pPr>
            <a:r>
              <a:rPr kumimoji="1" lang="en-US" i="1" dirty="0">
                <a:latin typeface="Calibri" charset="0"/>
              </a:rPr>
              <a:t>Auburn University</a:t>
            </a:r>
            <a:br>
              <a:rPr kumimoji="1" lang="en-US" i="1" dirty="0">
                <a:latin typeface="Calibri" charset="0"/>
              </a:rPr>
            </a:br>
            <a:r>
              <a:rPr kumimoji="1" lang="en-US" i="1" dirty="0">
                <a:latin typeface="Calibri" charset="0"/>
              </a:rPr>
              <a:t>http://</a:t>
            </a:r>
            <a:r>
              <a:rPr kumimoji="1" lang="en-US" i="1" dirty="0" err="1">
                <a:latin typeface="Calibri" charset="0"/>
              </a:rPr>
              <a:t>www.eng.auburn.edu</a:t>
            </a:r>
            <a:r>
              <a:rPr kumimoji="1" lang="en-US" i="1" dirty="0">
                <a:latin typeface="Calibri" charset="0"/>
              </a:rPr>
              <a:t>/~</a:t>
            </a:r>
            <a:r>
              <a:rPr kumimoji="1" lang="en-US" i="1" dirty="0" err="1">
                <a:latin typeface="Calibri" charset="0"/>
              </a:rPr>
              <a:t>xqin</a:t>
            </a:r>
            <a:endParaRPr kumimoji="1" lang="en-US" i="1" dirty="0">
              <a:latin typeface="Calibri" charset="0"/>
            </a:endParaRPr>
          </a:p>
          <a:p>
            <a:pPr algn="ctr">
              <a:lnSpc>
                <a:spcPct val="50000"/>
              </a:lnSpc>
              <a:spcBef>
                <a:spcPct val="50000"/>
              </a:spcBef>
            </a:pPr>
            <a:r>
              <a:rPr kumimoji="1" lang="en-US" i="1" dirty="0" err="1">
                <a:latin typeface="Calibri" charset="0"/>
              </a:rPr>
              <a:t>xqin@auburn.edu</a:t>
            </a:r>
            <a:endParaRPr kumimoji="1" lang="en-US" altLang="zh-CN" i="1" dirty="0">
              <a:latin typeface="Calibri" charset="0"/>
              <a:ea typeface="SimSun" charset="0"/>
              <a:cs typeface="SimSun" charset="0"/>
            </a:endParaRPr>
          </a:p>
        </p:txBody>
      </p:sp>
      <p:sp>
        <p:nvSpPr>
          <p:cNvPr id="2" name="Slide Number Placeholder 1"/>
          <p:cNvSpPr>
            <a:spLocks noGrp="1"/>
          </p:cNvSpPr>
          <p:nvPr>
            <p:ph type="sldNum" sz="quarter" idx="12"/>
          </p:nvPr>
        </p:nvSpPr>
        <p:spPr/>
        <p:txBody>
          <a:bodyPr/>
          <a:lstStyle/>
          <a:p>
            <a:pPr>
              <a:defRPr/>
            </a:pPr>
            <a:fld id="{97012834-41A2-49E3-8762-B14EE3F5CFB1}" type="slidenum">
              <a:rPr lang="en-US" smtClean="0"/>
              <a:pPr>
                <a:defRPr/>
              </a:pPr>
              <a:t>1</a:t>
            </a:fld>
            <a:endParaRPr lang="en-US" dirty="0"/>
          </a:p>
        </p:txBody>
      </p:sp>
    </p:spTree>
    <p:extLst>
      <p:ext uri="{BB962C8B-B14F-4D97-AF65-F5344CB8AC3E}">
        <p14:creationId xmlns:p14="http://schemas.microsoft.com/office/powerpoint/2010/main" val="691371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990600" y="381000"/>
            <a:ext cx="10439400" cy="838200"/>
          </a:xfrm>
        </p:spPr>
        <p:txBody>
          <a:bodyPr/>
          <a:lstStyle/>
          <a:p>
            <a:r>
              <a:rPr lang="en-US" b="1" dirty="0">
                <a:solidFill>
                  <a:srgbClr val="FF0000"/>
                </a:solidFill>
                <a:sym typeface="Wingdings 2" panose="05020102010507070707" pitchFamily="18" charset="2"/>
              </a:rPr>
              <a:t></a:t>
            </a:r>
            <a:r>
              <a:rPr lang="en-US" altLang="en-US" dirty="0">
                <a:solidFill>
                  <a:srgbClr val="FF0000"/>
                </a:solidFill>
              </a:rPr>
              <a:t>Exercise 2 (</a:t>
            </a:r>
            <a:r>
              <a:rPr lang="en-US" altLang="en-US" dirty="0" err="1">
                <a:solidFill>
                  <a:srgbClr val="FF0000"/>
                </a:solidFill>
              </a:rPr>
              <a:t>Plickers</a:t>
            </a:r>
            <a:r>
              <a:rPr lang="en-US" altLang="en-US" dirty="0">
                <a:solidFill>
                  <a:srgbClr val="FF0000"/>
                </a:solidFill>
              </a:rPr>
              <a:t>): </a:t>
            </a:r>
            <a:r>
              <a:rPr lang="en-US" altLang="en-US" dirty="0"/>
              <a:t>System Parameters</a:t>
            </a:r>
          </a:p>
        </p:txBody>
      </p:sp>
      <p:sp>
        <p:nvSpPr>
          <p:cNvPr id="40963" name="Content Placeholder 2"/>
          <p:cNvSpPr>
            <a:spLocks noGrp="1"/>
          </p:cNvSpPr>
          <p:nvPr>
            <p:ph idx="1"/>
          </p:nvPr>
        </p:nvSpPr>
        <p:spPr>
          <a:xfrm>
            <a:off x="1198789" y="1219200"/>
            <a:ext cx="8086725" cy="4953000"/>
          </a:xfrm>
        </p:spPr>
        <p:txBody>
          <a:bodyPr/>
          <a:lstStyle/>
          <a:p>
            <a:pPr>
              <a:buFont typeface="Arial" panose="020B0604020202020204" pitchFamily="34" charset="0"/>
              <a:buChar char="•"/>
            </a:pPr>
            <a:r>
              <a:rPr lang="en-US" dirty="0"/>
              <a:t>Page table size: 2</a:t>
            </a:r>
            <a:r>
              <a:rPr lang="en-US" baseline="30000" dirty="0"/>
              <a:t>8</a:t>
            </a:r>
          </a:p>
          <a:p>
            <a:pPr>
              <a:buFont typeface="Arial" panose="020B0604020202020204" pitchFamily="34" charset="0"/>
              <a:buChar char="•"/>
            </a:pPr>
            <a:r>
              <a:rPr lang="en-US" dirty="0"/>
              <a:t>Number of TLB entries: 16</a:t>
            </a:r>
          </a:p>
          <a:p>
            <a:pPr>
              <a:buFont typeface="Arial" panose="020B0604020202020204" pitchFamily="34" charset="0"/>
              <a:buChar char="•"/>
            </a:pPr>
            <a:r>
              <a:rPr lang="en-US" dirty="0"/>
              <a:t>Page size: 2</a:t>
            </a:r>
            <a:r>
              <a:rPr lang="en-US" baseline="30000" dirty="0"/>
              <a:t>8</a:t>
            </a:r>
            <a:r>
              <a:rPr lang="en-US" dirty="0"/>
              <a:t> bytes</a:t>
            </a:r>
          </a:p>
          <a:p>
            <a:pPr>
              <a:buFont typeface="Arial" panose="020B0604020202020204" pitchFamily="34" charset="0"/>
              <a:buChar char="•"/>
            </a:pPr>
            <a:r>
              <a:rPr lang="en-US" dirty="0"/>
              <a:t>Physical memory size: 64 KB</a:t>
            </a:r>
          </a:p>
          <a:p>
            <a:pPr>
              <a:buFont typeface="Arial" panose="020B0604020202020204" pitchFamily="34" charset="0"/>
              <a:buChar char="•"/>
            </a:pPr>
            <a:r>
              <a:rPr lang="en-US" dirty="0"/>
              <a:t>Frame size: 2</a:t>
            </a:r>
            <a:r>
              <a:rPr lang="en-US" baseline="30000" dirty="0"/>
              <a:t>8</a:t>
            </a:r>
            <a:r>
              <a:rPr lang="en-US" dirty="0"/>
              <a:t> bytes</a:t>
            </a:r>
          </a:p>
          <a:p>
            <a:pPr>
              <a:buFont typeface="Arial" panose="020B0604020202020204" pitchFamily="34" charset="0"/>
              <a:buChar char="•"/>
            </a:pPr>
            <a:endParaRPr lang="en-US" dirty="0"/>
          </a:p>
          <a:p>
            <a:r>
              <a:rPr lang="en-US" dirty="0">
                <a:solidFill>
                  <a:srgbClr val="FF0000"/>
                </a:solidFill>
              </a:rPr>
              <a:t>How large is the logical memory space? </a:t>
            </a:r>
            <a:endParaRPr lang="en-US" altLang="en-US" dirty="0">
              <a:solidFill>
                <a:srgbClr val="FF0000"/>
              </a:solidFill>
            </a:endParaRPr>
          </a:p>
        </p:txBody>
      </p:sp>
      <p:sp>
        <p:nvSpPr>
          <p:cNvPr id="2" name="Rectangle 1"/>
          <p:cNvSpPr/>
          <p:nvPr/>
        </p:nvSpPr>
        <p:spPr>
          <a:xfrm>
            <a:off x="8534400" y="4038600"/>
            <a:ext cx="2438400" cy="2062103"/>
          </a:xfrm>
          <a:prstGeom prst="rect">
            <a:avLst/>
          </a:prstGeom>
        </p:spPr>
        <p:txBody>
          <a:bodyPr wrap="square">
            <a:spAutoFit/>
          </a:bodyPr>
          <a:lstStyle/>
          <a:p>
            <a:r>
              <a:rPr lang="en-US" sz="3200" dirty="0">
                <a:latin typeface="+mn-lt"/>
              </a:rPr>
              <a:t>A. 256 Bytes </a:t>
            </a:r>
          </a:p>
          <a:p>
            <a:r>
              <a:rPr lang="en-US" sz="3200" dirty="0">
                <a:latin typeface="+mn-lt"/>
              </a:rPr>
              <a:t>B. 32K Bytes</a:t>
            </a:r>
          </a:p>
          <a:p>
            <a:r>
              <a:rPr lang="en-US" sz="3200" dirty="0">
                <a:latin typeface="+mn-lt"/>
              </a:rPr>
              <a:t>C. 64K Bytes</a:t>
            </a:r>
          </a:p>
          <a:p>
            <a:r>
              <a:rPr lang="en-US" sz="3200" dirty="0">
                <a:latin typeface="+mn-lt"/>
              </a:rPr>
              <a:t>D. 128K Byte</a:t>
            </a:r>
          </a:p>
        </p:txBody>
      </p:sp>
    </p:spTree>
    <p:extLst>
      <p:ext uri="{BB962C8B-B14F-4D97-AF65-F5344CB8AC3E}">
        <p14:creationId xmlns:p14="http://schemas.microsoft.com/office/powerpoint/2010/main" val="1406239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926771" y="261938"/>
            <a:ext cx="8229600" cy="804863"/>
          </a:xfrm>
        </p:spPr>
        <p:txBody>
          <a:bodyPr/>
          <a:lstStyle/>
          <a:p>
            <a:pPr eaLnBrk="1" hangingPunct="1"/>
            <a:r>
              <a:rPr lang="en-US" sz="3200" dirty="0"/>
              <a:t>A Paging System </a:t>
            </a:r>
            <a:r>
              <a:rPr lang="en-US" altLang="en-US" sz="3200" dirty="0"/>
              <a:t>with </a:t>
            </a:r>
            <a:br>
              <a:rPr lang="en-US" altLang="en-US" sz="3200" dirty="0"/>
            </a:br>
            <a:r>
              <a:rPr lang="en-US" altLang="en-US" sz="3200" dirty="0"/>
              <a:t> Translation Look-aside Buffers (TLB)</a:t>
            </a:r>
          </a:p>
        </p:txBody>
      </p:sp>
      <p:pic>
        <p:nvPicPr>
          <p:cNvPr id="46083"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286000" y="1215446"/>
            <a:ext cx="7162800" cy="5413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97012834-41A2-49E3-8762-B14EE3F5CFB1}" type="slidenum">
              <a:rPr lang="en-US" smtClean="0"/>
              <a:pPr>
                <a:defRPr/>
              </a:pPr>
              <a:t>11</a:t>
            </a:fld>
            <a:endParaRPr lang="en-US" dirty="0"/>
          </a:p>
        </p:txBody>
      </p:sp>
      <p:sp>
        <p:nvSpPr>
          <p:cNvPr id="3" name="Rectangle 2"/>
          <p:cNvSpPr/>
          <p:nvPr/>
        </p:nvSpPr>
        <p:spPr>
          <a:xfrm>
            <a:off x="5486400" y="4492046"/>
            <a:ext cx="914400" cy="1828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715000" y="4949246"/>
            <a:ext cx="457200"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270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mph" presetSubtype="0" fill="hold" grpId="0" nodeType="clickEffect">
                                  <p:stCondLst>
                                    <p:cond delay="0"/>
                                  </p:stCondLst>
                                  <p:childTnLst>
                                    <p:animScale>
                                      <p:cBhvr>
                                        <p:cTn id="13" dur="2000" fill="hold"/>
                                        <p:tgtEl>
                                          <p:spTgt spid="3"/>
                                        </p:tgtEl>
                                      </p:cBhvr>
                                      <p:by x="50000" y="50000"/>
                                    </p:animScale>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2" nodeType="clickEffect">
                                  <p:stCondLst>
                                    <p:cond delay="0"/>
                                  </p:stCondLst>
                                  <p:childTnLst>
                                    <p:set>
                                      <p:cBhvr>
                                        <p:cTn id="17" dur="1" fill="hold">
                                          <p:stCondLst>
                                            <p:cond delay="0"/>
                                          </p:stCondLst>
                                        </p:cTn>
                                        <p:tgtEl>
                                          <p:spTgt spid="3"/>
                                        </p:tgtEl>
                                        <p:attrNameLst>
                                          <p:attrName>style.visibility</p:attrName>
                                        </p:attrNameLst>
                                      </p:cBhvr>
                                      <p:to>
                                        <p:strVal val="hidden"/>
                                      </p:to>
                                    </p:set>
                                  </p:childTnLst>
                                </p:cTn>
                              </p:par>
                              <p:par>
                                <p:cTn id="18" presetID="1"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grpId="1" nodeType="clickEffect">
                                  <p:stCondLst>
                                    <p:cond delay="0"/>
                                  </p:stCondLst>
                                  <p:childTnLst>
                                    <p:animMotion origin="layout" path="M -3.33333E-6 4.07407E-6 L -0.11666 -0.31667 " pathEditMode="relative" rAng="0" ptsTypes="AA">
                                      <p:cBhvr>
                                        <p:cTn id="23" dur="2000" fill="hold"/>
                                        <p:tgtEl>
                                          <p:spTgt spid="4"/>
                                        </p:tgtEl>
                                        <p:attrNameLst>
                                          <p:attrName>ppt_x</p:attrName>
                                          <p:attrName>ppt_y</p:attrName>
                                        </p:attrNameLst>
                                      </p:cBhvr>
                                      <p:rCtr x="-5833" y="-15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4" grpId="0" animBg="1"/>
      <p:bldP spid="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381000"/>
            <a:ext cx="8534400" cy="838200"/>
          </a:xfrm>
        </p:spPr>
        <p:txBody>
          <a:bodyPr/>
          <a:lstStyle/>
          <a:p>
            <a:r>
              <a:rPr lang="en-US" altLang="en-US" dirty="0"/>
              <a:t>Address Translations: An algorithm</a:t>
            </a:r>
          </a:p>
        </p:txBody>
      </p:sp>
      <p:sp>
        <p:nvSpPr>
          <p:cNvPr id="4" name="Rectangle 7"/>
          <p:cNvSpPr>
            <a:spLocks noChangeArrowheads="1"/>
          </p:cNvSpPr>
          <p:nvPr/>
        </p:nvSpPr>
        <p:spPr bwMode="auto">
          <a:xfrm>
            <a:off x="1828800" y="1295400"/>
            <a:ext cx="4800600" cy="838200"/>
          </a:xfrm>
          <a:prstGeom prst="rect">
            <a:avLst/>
          </a:prstGeom>
          <a:solidFill>
            <a:schemeClr val="bg1"/>
          </a:solidFill>
          <a:ln w="38100">
            <a:solidFill>
              <a:srgbClr val="FF660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r>
              <a:rPr lang="en-US" b="1" dirty="0">
                <a:latin typeface="+mn-lt"/>
              </a:rPr>
              <a:t>   Step 1:</a:t>
            </a:r>
            <a:r>
              <a:rPr lang="en-US" dirty="0">
                <a:latin typeface="+mn-lt"/>
              </a:rPr>
              <a:t> page number is extracted </a:t>
            </a:r>
          </a:p>
          <a:p>
            <a:pPr lvl="0"/>
            <a:r>
              <a:rPr lang="en-US" dirty="0">
                <a:latin typeface="+mn-lt"/>
              </a:rPr>
              <a:t>   from the logical address.</a:t>
            </a:r>
          </a:p>
        </p:txBody>
      </p:sp>
      <p:grpSp>
        <p:nvGrpSpPr>
          <p:cNvPr id="22" name="Group 21"/>
          <p:cNvGrpSpPr/>
          <p:nvPr/>
        </p:nvGrpSpPr>
        <p:grpSpPr>
          <a:xfrm>
            <a:off x="1828800" y="2154694"/>
            <a:ext cx="4800600" cy="1350506"/>
            <a:chOff x="304800" y="2154694"/>
            <a:chExt cx="4800600" cy="1350506"/>
          </a:xfrm>
        </p:grpSpPr>
        <p:sp>
          <p:nvSpPr>
            <p:cNvPr id="5" name="AutoShape 13"/>
            <p:cNvSpPr>
              <a:spLocks noChangeArrowheads="1"/>
            </p:cNvSpPr>
            <p:nvPr/>
          </p:nvSpPr>
          <p:spPr bwMode="auto">
            <a:xfrm>
              <a:off x="2438400" y="2154694"/>
              <a:ext cx="381000" cy="457200"/>
            </a:xfrm>
            <a:prstGeom prst="downArrow">
              <a:avLst>
                <a:gd name="adj1" fmla="val 50000"/>
                <a:gd name="adj2" fmla="val 50000"/>
              </a:avLst>
            </a:prstGeom>
            <a:solidFill>
              <a:schemeClr val="accent1"/>
            </a:solidFill>
            <a:ln w="9525">
              <a:solidFill>
                <a:srgbClr val="C0C0C0"/>
              </a:solidFill>
              <a:miter lim="800000"/>
              <a:headEnd/>
              <a:tailEnd type="none" w="sm" len="me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eaLnBrk="1" hangingPunct="1"/>
              <a:endParaRPr lang="en-US" altLang="en-US"/>
            </a:p>
          </p:txBody>
        </p:sp>
        <p:sp>
          <p:nvSpPr>
            <p:cNvPr id="6" name="Rectangle 7"/>
            <p:cNvSpPr>
              <a:spLocks noChangeArrowheads="1"/>
            </p:cNvSpPr>
            <p:nvPr/>
          </p:nvSpPr>
          <p:spPr bwMode="auto">
            <a:xfrm>
              <a:off x="304800" y="2667000"/>
              <a:ext cx="4800600" cy="838200"/>
            </a:xfrm>
            <a:prstGeom prst="rect">
              <a:avLst/>
            </a:prstGeom>
            <a:solidFill>
              <a:schemeClr val="bg1"/>
            </a:solidFill>
            <a:ln w="38100">
              <a:solidFill>
                <a:srgbClr val="FF660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r>
                <a:rPr lang="en-US" b="1" dirty="0">
                  <a:latin typeface="+mn-lt"/>
                </a:rPr>
                <a:t>    Step 2:</a:t>
              </a:r>
              <a:r>
                <a:rPr lang="en-US" dirty="0">
                  <a:latin typeface="+mn-lt"/>
                </a:rPr>
                <a:t> Access the TLB using </a:t>
              </a:r>
            </a:p>
            <a:p>
              <a:pPr lvl="0"/>
              <a:r>
                <a:rPr lang="en-US" dirty="0">
                  <a:latin typeface="+mn-lt"/>
                </a:rPr>
                <a:t>    the extracted page number.</a:t>
              </a:r>
            </a:p>
          </p:txBody>
        </p:sp>
      </p:grpSp>
      <p:grpSp>
        <p:nvGrpSpPr>
          <p:cNvPr id="25" name="Group 24"/>
          <p:cNvGrpSpPr/>
          <p:nvPr/>
        </p:nvGrpSpPr>
        <p:grpSpPr>
          <a:xfrm>
            <a:off x="6019800" y="4570064"/>
            <a:ext cx="4343400" cy="1335437"/>
            <a:chOff x="4495800" y="4570063"/>
            <a:chExt cx="4343400" cy="1335437"/>
          </a:xfrm>
        </p:grpSpPr>
        <p:sp>
          <p:nvSpPr>
            <p:cNvPr id="7" name="AutoShape 13"/>
            <p:cNvSpPr>
              <a:spLocks noChangeArrowheads="1"/>
            </p:cNvSpPr>
            <p:nvPr/>
          </p:nvSpPr>
          <p:spPr bwMode="auto">
            <a:xfrm>
              <a:off x="7162800" y="4570063"/>
              <a:ext cx="381000" cy="457200"/>
            </a:xfrm>
            <a:prstGeom prst="downArrow">
              <a:avLst>
                <a:gd name="adj1" fmla="val 50000"/>
                <a:gd name="adj2" fmla="val 50000"/>
              </a:avLst>
            </a:prstGeom>
            <a:solidFill>
              <a:schemeClr val="accent1"/>
            </a:solidFill>
            <a:ln w="9525">
              <a:solidFill>
                <a:srgbClr val="C0C0C0"/>
              </a:solidFill>
              <a:miter lim="800000"/>
              <a:headEnd/>
              <a:tailEnd type="none" w="sm" len="me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eaLnBrk="1" hangingPunct="1"/>
              <a:endParaRPr lang="en-US" altLang="en-US"/>
            </a:p>
          </p:txBody>
        </p:sp>
        <p:sp>
          <p:nvSpPr>
            <p:cNvPr id="8" name="Rectangle 7"/>
            <p:cNvSpPr>
              <a:spLocks noChangeArrowheads="1"/>
            </p:cNvSpPr>
            <p:nvPr/>
          </p:nvSpPr>
          <p:spPr bwMode="auto">
            <a:xfrm>
              <a:off x="4495800" y="5067300"/>
              <a:ext cx="4343400" cy="838200"/>
            </a:xfrm>
            <a:prstGeom prst="rect">
              <a:avLst/>
            </a:prstGeom>
            <a:solidFill>
              <a:schemeClr val="bg1"/>
            </a:solidFill>
            <a:ln w="38100">
              <a:solidFill>
                <a:srgbClr val="FF660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r>
                <a:rPr lang="en-US" b="1" dirty="0">
                  <a:latin typeface="+mn-lt"/>
                </a:rPr>
                <a:t>    Step 3:</a:t>
              </a:r>
              <a:r>
                <a:rPr lang="en-US" dirty="0">
                  <a:latin typeface="+mn-lt"/>
                </a:rPr>
                <a:t> Access the page table</a:t>
              </a:r>
            </a:p>
          </p:txBody>
        </p:sp>
      </p:grpSp>
      <p:grpSp>
        <p:nvGrpSpPr>
          <p:cNvPr id="23" name="Group 22"/>
          <p:cNvGrpSpPr/>
          <p:nvPr/>
        </p:nvGrpSpPr>
        <p:grpSpPr>
          <a:xfrm>
            <a:off x="6630692" y="1295401"/>
            <a:ext cx="3732508" cy="1712563"/>
            <a:chOff x="5106692" y="1295400"/>
            <a:chExt cx="3732508" cy="1712563"/>
          </a:xfrm>
        </p:grpSpPr>
        <p:sp>
          <p:nvSpPr>
            <p:cNvPr id="9" name="Rectangle 7"/>
            <p:cNvSpPr>
              <a:spLocks noChangeArrowheads="1"/>
            </p:cNvSpPr>
            <p:nvPr/>
          </p:nvSpPr>
          <p:spPr bwMode="auto">
            <a:xfrm>
              <a:off x="5867400" y="1295400"/>
              <a:ext cx="2971800" cy="1676400"/>
            </a:xfrm>
            <a:prstGeom prst="rect">
              <a:avLst/>
            </a:prstGeom>
            <a:solidFill>
              <a:schemeClr val="bg1"/>
            </a:solidFill>
            <a:ln w="38100">
              <a:solidFill>
                <a:srgbClr val="00B05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r>
                <a:rPr lang="en-US" dirty="0">
                  <a:latin typeface="+mn-lt"/>
                </a:rPr>
                <a:t>If </a:t>
              </a:r>
              <a:r>
                <a:rPr lang="en-US" dirty="0">
                  <a:solidFill>
                    <a:srgbClr val="FF0000"/>
                  </a:solidFill>
                  <a:latin typeface="+mn-lt"/>
                </a:rPr>
                <a:t>TLB-hit</a:t>
              </a:r>
              <a:r>
                <a:rPr lang="en-US" dirty="0">
                  <a:latin typeface="+mn-lt"/>
                </a:rPr>
                <a:t>, </a:t>
              </a:r>
            </a:p>
            <a:p>
              <a:pPr lvl="0"/>
              <a:r>
                <a:rPr lang="en-US" dirty="0">
                  <a:latin typeface="+mn-lt"/>
                </a:rPr>
                <a:t>the frame number of </a:t>
              </a:r>
            </a:p>
            <a:p>
              <a:pPr lvl="0"/>
              <a:r>
                <a:rPr lang="en-US" dirty="0">
                  <a:latin typeface="+mn-lt"/>
                </a:rPr>
                <a:t>the page is obtained </a:t>
              </a:r>
            </a:p>
            <a:p>
              <a:pPr lvl="0"/>
              <a:r>
                <a:rPr lang="en-US" dirty="0">
                  <a:latin typeface="+mn-lt"/>
                </a:rPr>
                <a:t>from the TLB.</a:t>
              </a:r>
            </a:p>
          </p:txBody>
        </p:sp>
        <p:cxnSp>
          <p:nvCxnSpPr>
            <p:cNvPr id="11" name="AutoShape 15"/>
            <p:cNvCxnSpPr>
              <a:cxnSpLocks noChangeShapeType="1"/>
              <a:endCxn id="9" idx="1"/>
            </p:cNvCxnSpPr>
            <p:nvPr/>
          </p:nvCxnSpPr>
          <p:spPr bwMode="auto">
            <a:xfrm flipV="1">
              <a:off x="5106692" y="2133600"/>
              <a:ext cx="760708" cy="874363"/>
            </a:xfrm>
            <a:prstGeom prst="straightConnector1">
              <a:avLst/>
            </a:prstGeom>
            <a:noFill/>
            <a:ln w="38100">
              <a:solidFill>
                <a:srgbClr val="CC0000"/>
              </a:solidFill>
              <a:round/>
              <a:headEnd/>
              <a:tailEnd type="triangle" w="med" len="lg"/>
            </a:ln>
            <a:extLst>
              <a:ext uri="{909E8E84-426E-40DD-AFC4-6F175D3DCCD1}">
                <a14:hiddenFill xmlns:a14="http://schemas.microsoft.com/office/drawing/2010/main">
                  <a:noFill/>
                </a14:hiddenFill>
              </a:ext>
            </a:extLst>
          </p:spPr>
        </p:cxnSp>
      </p:grpSp>
      <p:grpSp>
        <p:nvGrpSpPr>
          <p:cNvPr id="24" name="Group 23"/>
          <p:cNvGrpSpPr/>
          <p:nvPr/>
        </p:nvGrpSpPr>
        <p:grpSpPr>
          <a:xfrm>
            <a:off x="6629400" y="2997560"/>
            <a:ext cx="3733800" cy="1574441"/>
            <a:chOff x="5105400" y="2997559"/>
            <a:chExt cx="3733800" cy="1574441"/>
          </a:xfrm>
        </p:grpSpPr>
        <p:sp>
          <p:nvSpPr>
            <p:cNvPr id="10" name="Rectangle 7"/>
            <p:cNvSpPr>
              <a:spLocks noChangeArrowheads="1"/>
            </p:cNvSpPr>
            <p:nvPr/>
          </p:nvSpPr>
          <p:spPr bwMode="auto">
            <a:xfrm>
              <a:off x="5867400" y="3352800"/>
              <a:ext cx="2971800" cy="1219200"/>
            </a:xfrm>
            <a:prstGeom prst="rect">
              <a:avLst/>
            </a:prstGeom>
            <a:solidFill>
              <a:schemeClr val="bg1"/>
            </a:solidFill>
            <a:ln w="38100">
              <a:solidFill>
                <a:srgbClr val="00B05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endParaRPr lang="en-US" dirty="0">
                <a:latin typeface="+mn-lt"/>
              </a:endParaRPr>
            </a:p>
            <a:p>
              <a:pPr lvl="0"/>
              <a:r>
                <a:rPr lang="en-US" dirty="0">
                  <a:latin typeface="+mn-lt"/>
                </a:rPr>
                <a:t>If </a:t>
              </a:r>
              <a:r>
                <a:rPr lang="en-US" dirty="0">
                  <a:solidFill>
                    <a:srgbClr val="FF0000"/>
                  </a:solidFill>
                  <a:latin typeface="+mn-lt"/>
                </a:rPr>
                <a:t>TLB miss</a:t>
              </a:r>
              <a:r>
                <a:rPr lang="en-US" dirty="0">
                  <a:latin typeface="+mn-lt"/>
                </a:rPr>
                <a:t>,</a:t>
              </a:r>
            </a:p>
            <a:p>
              <a:pPr lvl="0"/>
              <a:r>
                <a:rPr lang="en-US" dirty="0">
                  <a:latin typeface="+mn-lt"/>
                </a:rPr>
                <a:t>follow step 3 to access </a:t>
              </a:r>
            </a:p>
            <a:p>
              <a:pPr lvl="0"/>
              <a:r>
                <a:rPr lang="en-US" dirty="0">
                  <a:latin typeface="+mn-lt"/>
                </a:rPr>
                <a:t>the page table.</a:t>
              </a:r>
            </a:p>
            <a:p>
              <a:pPr lvl="0"/>
              <a:endParaRPr lang="en-US" dirty="0">
                <a:latin typeface="+mn-lt"/>
              </a:endParaRPr>
            </a:p>
          </p:txBody>
        </p:sp>
        <p:cxnSp>
          <p:nvCxnSpPr>
            <p:cNvPr id="13" name="AutoShape 15"/>
            <p:cNvCxnSpPr>
              <a:cxnSpLocks noChangeShapeType="1"/>
            </p:cNvCxnSpPr>
            <p:nvPr/>
          </p:nvCxnSpPr>
          <p:spPr bwMode="auto">
            <a:xfrm>
              <a:off x="5105400" y="2997559"/>
              <a:ext cx="762000" cy="990599"/>
            </a:xfrm>
            <a:prstGeom prst="straightConnector1">
              <a:avLst/>
            </a:prstGeom>
            <a:noFill/>
            <a:ln w="38100">
              <a:solidFill>
                <a:srgbClr val="CC0000"/>
              </a:solidFill>
              <a:round/>
              <a:headEnd/>
              <a:tailEnd type="triangle" w="med" len="lg"/>
            </a:ln>
            <a:extLst>
              <a:ext uri="{909E8E84-426E-40DD-AFC4-6F175D3DCCD1}">
                <a14:hiddenFill xmlns:a14="http://schemas.microsoft.com/office/drawing/2010/main">
                  <a:noFill/>
                </a14:hiddenFill>
              </a:ext>
            </a:extLst>
          </p:spPr>
        </p:cxnSp>
      </p:grpSp>
      <p:sp>
        <p:nvSpPr>
          <p:cNvPr id="17" name="Rectangle 7"/>
          <p:cNvSpPr>
            <a:spLocks noChangeArrowheads="1"/>
          </p:cNvSpPr>
          <p:nvPr/>
        </p:nvSpPr>
        <p:spPr bwMode="auto">
          <a:xfrm>
            <a:off x="1752600" y="5715000"/>
            <a:ext cx="3733800" cy="762000"/>
          </a:xfrm>
          <a:prstGeom prst="rect">
            <a:avLst/>
          </a:prstGeom>
          <a:solidFill>
            <a:schemeClr val="bg1"/>
          </a:solidFill>
          <a:ln w="38100">
            <a:solidFill>
              <a:srgbClr val="00B05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r>
              <a:rPr lang="en-US" dirty="0">
                <a:solidFill>
                  <a:srgbClr val="FF0000"/>
                </a:solidFill>
                <a:latin typeface="+mn-lt"/>
              </a:rPr>
              <a:t>  Otherwise</a:t>
            </a:r>
            <a:r>
              <a:rPr lang="en-US" dirty="0">
                <a:latin typeface="+mn-lt"/>
              </a:rPr>
              <a:t>, </a:t>
            </a:r>
          </a:p>
          <a:p>
            <a:pPr lvl="0"/>
            <a:r>
              <a:rPr lang="en-US" dirty="0">
                <a:latin typeface="+mn-lt"/>
              </a:rPr>
              <a:t>      a page fault occurs.</a:t>
            </a:r>
          </a:p>
        </p:txBody>
      </p:sp>
      <p:grpSp>
        <p:nvGrpSpPr>
          <p:cNvPr id="26" name="Group 25"/>
          <p:cNvGrpSpPr/>
          <p:nvPr/>
        </p:nvGrpSpPr>
        <p:grpSpPr>
          <a:xfrm>
            <a:off x="1752600" y="3810000"/>
            <a:ext cx="4268492" cy="1750664"/>
            <a:chOff x="228600" y="3810000"/>
            <a:chExt cx="4268492" cy="1750664"/>
          </a:xfrm>
        </p:grpSpPr>
        <p:sp>
          <p:nvSpPr>
            <p:cNvPr id="16" name="Rectangle 7"/>
            <p:cNvSpPr>
              <a:spLocks noChangeArrowheads="1"/>
            </p:cNvSpPr>
            <p:nvPr/>
          </p:nvSpPr>
          <p:spPr bwMode="auto">
            <a:xfrm>
              <a:off x="228600" y="3810000"/>
              <a:ext cx="3733800" cy="1676400"/>
            </a:xfrm>
            <a:prstGeom prst="rect">
              <a:avLst/>
            </a:prstGeom>
            <a:solidFill>
              <a:schemeClr val="bg1"/>
            </a:solidFill>
            <a:ln w="38100">
              <a:solidFill>
                <a:srgbClr val="00B05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r>
                <a:rPr lang="en-US" dirty="0">
                  <a:latin typeface="+mn-lt"/>
                </a:rPr>
                <a:t>If the page </a:t>
              </a:r>
              <a:r>
                <a:rPr lang="en-US" dirty="0">
                  <a:solidFill>
                    <a:srgbClr val="FF0000"/>
                  </a:solidFill>
                  <a:latin typeface="+mn-lt"/>
                </a:rPr>
                <a:t>has been loaded</a:t>
              </a:r>
              <a:r>
                <a:rPr lang="en-US" dirty="0">
                  <a:latin typeface="+mn-lt"/>
                </a:rPr>
                <a:t> </a:t>
              </a:r>
            </a:p>
            <a:p>
              <a:pPr lvl="0"/>
              <a:r>
                <a:rPr lang="en-US" dirty="0">
                  <a:latin typeface="+mn-lt"/>
                </a:rPr>
                <a:t>into the main memory,</a:t>
              </a:r>
            </a:p>
            <a:p>
              <a:pPr lvl="0"/>
              <a:r>
                <a:rPr lang="en-US" dirty="0">
                  <a:latin typeface="+mn-lt"/>
                </a:rPr>
                <a:t>the frame # of the page is </a:t>
              </a:r>
            </a:p>
            <a:p>
              <a:pPr lvl="0"/>
              <a:r>
                <a:rPr lang="en-US" dirty="0">
                  <a:latin typeface="+mn-lt"/>
                </a:rPr>
                <a:t>obtained from the page table</a:t>
              </a:r>
            </a:p>
          </p:txBody>
        </p:sp>
        <p:cxnSp>
          <p:nvCxnSpPr>
            <p:cNvPr id="19" name="AutoShape 15"/>
            <p:cNvCxnSpPr>
              <a:cxnSpLocks noChangeShapeType="1"/>
              <a:endCxn id="16" idx="3"/>
            </p:cNvCxnSpPr>
            <p:nvPr/>
          </p:nvCxnSpPr>
          <p:spPr bwMode="auto">
            <a:xfrm flipH="1" flipV="1">
              <a:off x="3962400" y="4648200"/>
              <a:ext cx="534692" cy="912464"/>
            </a:xfrm>
            <a:prstGeom prst="straightConnector1">
              <a:avLst/>
            </a:prstGeom>
            <a:noFill/>
            <a:ln w="38100">
              <a:solidFill>
                <a:srgbClr val="CC0000"/>
              </a:solidFill>
              <a:round/>
              <a:headEnd/>
              <a:tailEnd type="triangle" w="med" len="lg"/>
            </a:ln>
            <a:extLst>
              <a:ext uri="{909E8E84-426E-40DD-AFC4-6F175D3DCCD1}">
                <a14:hiddenFill xmlns:a14="http://schemas.microsoft.com/office/drawing/2010/main">
                  <a:noFill/>
                </a14:hiddenFill>
              </a:ext>
            </a:extLst>
          </p:spPr>
        </p:cxnSp>
      </p:grpSp>
      <p:cxnSp>
        <p:nvCxnSpPr>
          <p:cNvPr id="21" name="AutoShape 15"/>
          <p:cNvCxnSpPr>
            <a:cxnSpLocks noChangeShapeType="1"/>
          </p:cNvCxnSpPr>
          <p:nvPr/>
        </p:nvCxnSpPr>
        <p:spPr bwMode="auto">
          <a:xfrm flipH="1">
            <a:off x="5478997" y="5575479"/>
            <a:ext cx="533400" cy="609600"/>
          </a:xfrm>
          <a:prstGeom prst="straightConnector1">
            <a:avLst/>
          </a:prstGeom>
          <a:noFill/>
          <a:ln w="38100">
            <a:solidFill>
              <a:srgbClr val="CC0000"/>
            </a:solidFill>
            <a:round/>
            <a:headEnd/>
            <a:tailEnd type="triangle" w="med" len="lg"/>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92439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up)">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right)">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right)">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926771" y="261938"/>
            <a:ext cx="8229600" cy="804863"/>
          </a:xfrm>
        </p:spPr>
        <p:txBody>
          <a:bodyPr/>
          <a:lstStyle/>
          <a:p>
            <a:pPr eaLnBrk="1" hangingPunct="1"/>
            <a:r>
              <a:rPr lang="en-US" sz="3200" b="1" dirty="0">
                <a:solidFill>
                  <a:srgbClr val="FF0000"/>
                </a:solidFill>
                <a:sym typeface="Wingdings 2" panose="05020102010507070707" pitchFamily="18" charset="2"/>
              </a:rPr>
              <a:t> </a:t>
            </a:r>
            <a:r>
              <a:rPr lang="en-US" altLang="en-US" sz="3200" dirty="0">
                <a:solidFill>
                  <a:srgbClr val="FF0000"/>
                </a:solidFill>
              </a:rPr>
              <a:t>Exercise 3: </a:t>
            </a:r>
            <a:r>
              <a:rPr lang="en-US" sz="3200" dirty="0"/>
              <a:t>What are the three key data structures in the paging system?</a:t>
            </a:r>
            <a:endParaRPr lang="en-US" altLang="en-US" sz="3200" dirty="0"/>
          </a:p>
        </p:txBody>
      </p:sp>
      <p:pic>
        <p:nvPicPr>
          <p:cNvPr id="46083"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286000" y="1215446"/>
            <a:ext cx="7162800" cy="5413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97012834-41A2-49E3-8762-B14EE3F5CFB1}" type="slidenum">
              <a:rPr lang="en-US" smtClean="0"/>
              <a:pPr>
                <a:defRPr/>
              </a:pPr>
              <a:t>13</a:t>
            </a:fld>
            <a:endParaRPr lang="en-US" dirty="0"/>
          </a:p>
        </p:txBody>
      </p:sp>
      <p:sp>
        <p:nvSpPr>
          <p:cNvPr id="7" name="TextBox 6"/>
          <p:cNvSpPr txBox="1">
            <a:spLocks noChangeArrowheads="1"/>
          </p:cNvSpPr>
          <p:nvPr/>
        </p:nvSpPr>
        <p:spPr bwMode="auto">
          <a:xfrm>
            <a:off x="1524000" y="5467626"/>
            <a:ext cx="3124201" cy="1200329"/>
          </a:xfrm>
          <a:prstGeom prst="rect">
            <a:avLst/>
          </a:prstGeom>
          <a:solidFill>
            <a:srgbClr val="FFFF99"/>
          </a:solidFill>
          <a:ln w="38100" cmpd="dbl">
            <a:solidFill>
              <a:srgbClr val="FF0000"/>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marL="457200" indent="-457200">
              <a:buAutoNum type="arabicPeriod"/>
            </a:pPr>
            <a:r>
              <a:rPr lang="en-US" altLang="en-US" dirty="0"/>
              <a:t>Page Table</a:t>
            </a:r>
          </a:p>
          <a:p>
            <a:pPr marL="457200" indent="-457200">
              <a:buAutoNum type="arabicPeriod"/>
            </a:pPr>
            <a:r>
              <a:rPr lang="en-US" altLang="en-US" dirty="0"/>
              <a:t>TLB</a:t>
            </a:r>
          </a:p>
          <a:p>
            <a:pPr marL="457200" indent="-457200">
              <a:buAutoNum type="arabicPeriod"/>
            </a:pPr>
            <a:r>
              <a:rPr lang="en-US" altLang="en-US" dirty="0"/>
              <a:t>Physical memory</a:t>
            </a:r>
          </a:p>
        </p:txBody>
      </p:sp>
    </p:spTree>
    <p:extLst>
      <p:ext uri="{BB962C8B-B14F-4D97-AF65-F5344CB8AC3E}">
        <p14:creationId xmlns:p14="http://schemas.microsoft.com/office/powerpoint/2010/main" val="40528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228600" y="370114"/>
            <a:ext cx="11658600" cy="838200"/>
          </a:xfrm>
        </p:spPr>
        <p:txBody>
          <a:bodyPr/>
          <a:lstStyle/>
          <a:p>
            <a:r>
              <a:rPr lang="en-US" b="1" dirty="0">
                <a:solidFill>
                  <a:srgbClr val="FF0000"/>
                </a:solidFill>
                <a:sym typeface="Wingdings 2" panose="05020102010507070707" pitchFamily="18" charset="2"/>
              </a:rPr>
              <a:t> </a:t>
            </a:r>
            <a:r>
              <a:rPr lang="en-US" altLang="en-US" dirty="0">
                <a:solidFill>
                  <a:srgbClr val="FF0000"/>
                </a:solidFill>
              </a:rPr>
              <a:t>Exercise 4 (</a:t>
            </a:r>
            <a:r>
              <a:rPr lang="en-US" altLang="en-US" dirty="0" err="1">
                <a:solidFill>
                  <a:srgbClr val="FF0000"/>
                </a:solidFill>
              </a:rPr>
              <a:t>Plickers</a:t>
            </a:r>
            <a:r>
              <a:rPr lang="en-US" altLang="en-US" dirty="0">
                <a:solidFill>
                  <a:srgbClr val="FF0000"/>
                </a:solidFill>
              </a:rPr>
              <a:t>): </a:t>
            </a:r>
            <a:br>
              <a:rPr lang="en-US" altLang="en-US" dirty="0">
                <a:solidFill>
                  <a:srgbClr val="FF0000"/>
                </a:solidFill>
              </a:rPr>
            </a:br>
            <a:r>
              <a:rPr lang="en-US" altLang="en-US" dirty="0"/>
              <a:t>A Question about Page Faults</a:t>
            </a:r>
          </a:p>
        </p:txBody>
      </p:sp>
      <p:sp>
        <p:nvSpPr>
          <p:cNvPr id="40963" name="Content Placeholder 2"/>
          <p:cNvSpPr>
            <a:spLocks noGrp="1"/>
          </p:cNvSpPr>
          <p:nvPr>
            <p:ph idx="1"/>
          </p:nvPr>
        </p:nvSpPr>
        <p:spPr>
          <a:xfrm>
            <a:off x="990600" y="1524000"/>
            <a:ext cx="10210800" cy="4648200"/>
          </a:xfrm>
        </p:spPr>
        <p:txBody>
          <a:bodyPr/>
          <a:lstStyle/>
          <a:p>
            <a:pPr marL="0" indent="0">
              <a:buNone/>
            </a:pPr>
            <a:r>
              <a:rPr lang="en-US" altLang="en-US" sz="2800" dirty="0"/>
              <a:t>A user program tries to access data at virtual address X. Which one of the following conditions will never arise? </a:t>
            </a:r>
          </a:p>
          <a:p>
            <a:pPr marL="514350" indent="-514350">
              <a:buFont typeface="+mj-lt"/>
              <a:buAutoNum type="arabicPeriod"/>
            </a:pPr>
            <a:endParaRPr lang="en-US" sz="2800" dirty="0"/>
          </a:p>
          <a:p>
            <a:pPr marL="0" indent="0">
              <a:buNone/>
            </a:pPr>
            <a:r>
              <a:rPr lang="en-US" sz="2800" dirty="0"/>
              <a:t>A. TLB miss, page fault</a:t>
            </a:r>
          </a:p>
          <a:p>
            <a:pPr marL="0" indent="0">
              <a:buNone/>
            </a:pPr>
            <a:r>
              <a:rPr lang="en-US" sz="2800" dirty="0"/>
              <a:t>B. TLB miss, no page fault</a:t>
            </a:r>
          </a:p>
          <a:p>
            <a:pPr marL="0" indent="0">
              <a:buNone/>
            </a:pPr>
            <a:r>
              <a:rPr lang="en-US" sz="2800" dirty="0"/>
              <a:t>C. TLB hit, page fault</a:t>
            </a:r>
          </a:p>
          <a:p>
            <a:pPr marL="0" indent="0">
              <a:buNone/>
            </a:pPr>
            <a:r>
              <a:rPr lang="en-US" sz="2800" dirty="0"/>
              <a:t>D. TLB hit, no page fault</a:t>
            </a:r>
          </a:p>
          <a:p>
            <a:pPr marL="0" indent="0">
              <a:buNone/>
            </a:pPr>
            <a:endParaRPr lang="en-US" altLang="en-US" sz="2800" dirty="0"/>
          </a:p>
        </p:txBody>
      </p:sp>
      <p:pic>
        <p:nvPicPr>
          <p:cNvPr id="4"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0" y="2484322"/>
            <a:ext cx="5181600" cy="3916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374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381000"/>
            <a:ext cx="8534400" cy="838200"/>
          </a:xfrm>
        </p:spPr>
        <p:txBody>
          <a:bodyPr/>
          <a:lstStyle/>
          <a:p>
            <a:r>
              <a:rPr lang="en-US" altLang="en-US" dirty="0"/>
              <a:t>Handling Page Faults</a:t>
            </a:r>
          </a:p>
        </p:txBody>
      </p:sp>
      <p:sp>
        <p:nvSpPr>
          <p:cNvPr id="40963" name="Content Placeholder 2"/>
          <p:cNvSpPr>
            <a:spLocks noGrp="1"/>
          </p:cNvSpPr>
          <p:nvPr>
            <p:ph idx="1"/>
          </p:nvPr>
        </p:nvSpPr>
        <p:spPr>
          <a:xfrm>
            <a:off x="1387618" y="1752600"/>
            <a:ext cx="9077326" cy="4114800"/>
          </a:xfrm>
        </p:spPr>
        <p:txBody>
          <a:bodyPr/>
          <a:lstStyle/>
          <a:p>
            <a:pPr>
              <a:buFont typeface="Arial" panose="020B0604020202020204" pitchFamily="34" charset="0"/>
              <a:buChar char="•"/>
            </a:pPr>
            <a:r>
              <a:rPr lang="en-US" dirty="0"/>
              <a:t>You should implement demand paging</a:t>
            </a:r>
          </a:p>
          <a:p>
            <a:pPr>
              <a:buFont typeface="Arial" panose="020B0604020202020204" pitchFamily="34" charset="0"/>
              <a:buChar char="•"/>
            </a:pPr>
            <a:endParaRPr lang="en-US" dirty="0"/>
          </a:p>
          <a:p>
            <a:pPr>
              <a:buFont typeface="Arial" panose="020B0604020202020204" pitchFamily="34" charset="0"/>
              <a:buChar char="•"/>
            </a:pPr>
            <a:r>
              <a:rPr lang="en-US" dirty="0"/>
              <a:t>The backing store is simulated by a file called “BACKING_STORE”</a:t>
            </a:r>
          </a:p>
          <a:p>
            <a:pPr>
              <a:buFont typeface="Arial" panose="020B0604020202020204" pitchFamily="34" charset="0"/>
              <a:buChar char="•"/>
            </a:pPr>
            <a:endParaRPr lang="en-US" dirty="0"/>
          </a:p>
          <a:p>
            <a:pPr>
              <a:buFont typeface="Arial" panose="020B0604020202020204" pitchFamily="34" charset="0"/>
              <a:buChar char="•"/>
            </a:pPr>
            <a:r>
              <a:rPr lang="en-US" dirty="0"/>
              <a:t>BACKING_STORE is a binary file of 65,536 bytes. </a:t>
            </a:r>
            <a:endParaRPr lang="en-US" altLang="en-US" dirty="0"/>
          </a:p>
        </p:txBody>
      </p:sp>
    </p:spTree>
    <p:extLst>
      <p:ext uri="{BB962C8B-B14F-4D97-AF65-F5344CB8AC3E}">
        <p14:creationId xmlns:p14="http://schemas.microsoft.com/office/powerpoint/2010/main" val="3689847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228600"/>
            <a:ext cx="8534400" cy="762000"/>
          </a:xfrm>
        </p:spPr>
        <p:txBody>
          <a:bodyPr/>
          <a:lstStyle/>
          <a:p>
            <a:r>
              <a:rPr lang="en-US" altLang="en-US" sz="3200" dirty="0" err="1"/>
              <a:t>Backing_Store</a:t>
            </a:r>
            <a:r>
              <a:rPr lang="en-US" altLang="en-US" sz="3200" dirty="0"/>
              <a:t> vs. Virtual Memory</a:t>
            </a:r>
            <a:endParaRPr lang="en-US" altLang="en-US" sz="3200" dirty="0">
              <a:solidFill>
                <a:srgbClr val="FF0000"/>
              </a:solidFill>
            </a:endParaRPr>
          </a:p>
        </p:txBody>
      </p:sp>
      <p:pic>
        <p:nvPicPr>
          <p:cNvPr id="2" name="Picture 1"/>
          <p:cNvPicPr>
            <a:picLocks noChangeAspect="1"/>
          </p:cNvPicPr>
          <p:nvPr/>
        </p:nvPicPr>
        <p:blipFill>
          <a:blip r:embed="rId3"/>
          <a:stretch>
            <a:fillRect/>
          </a:stretch>
        </p:blipFill>
        <p:spPr>
          <a:xfrm>
            <a:off x="2514600" y="914400"/>
            <a:ext cx="6685288" cy="5295052"/>
          </a:xfrm>
          <a:prstGeom prst="rect">
            <a:avLst/>
          </a:prstGeom>
        </p:spPr>
      </p:pic>
      <p:sp>
        <p:nvSpPr>
          <p:cNvPr id="5" name="TextBox 4"/>
          <p:cNvSpPr txBox="1">
            <a:spLocks noChangeArrowheads="1"/>
          </p:cNvSpPr>
          <p:nvPr/>
        </p:nvSpPr>
        <p:spPr bwMode="auto">
          <a:xfrm>
            <a:off x="7010400" y="5257800"/>
            <a:ext cx="3048000" cy="1200329"/>
          </a:xfrm>
          <a:prstGeom prst="rect">
            <a:avLst/>
          </a:prstGeom>
          <a:solidFill>
            <a:srgbClr val="FFFF99"/>
          </a:solidFill>
          <a:ln w="38100" cmpd="dbl">
            <a:solidFill>
              <a:srgbClr val="FF0000"/>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marL="0" indent="0"/>
            <a:r>
              <a:rPr lang="en-US" dirty="0">
                <a:solidFill>
                  <a:srgbClr val="FF0000"/>
                </a:solidFill>
                <a:ea typeface="ＭＳ Ｐゴシック" charset="0"/>
              </a:rPr>
              <a:t>BACKING_STORE</a:t>
            </a:r>
            <a:r>
              <a:rPr lang="en-US" dirty="0">
                <a:ea typeface="ＭＳ Ｐゴシック" charset="0"/>
              </a:rPr>
              <a:t> is a simulated hard drive in your system.</a:t>
            </a:r>
            <a:endParaRPr lang="en-US" altLang="en-US" dirty="0"/>
          </a:p>
        </p:txBody>
      </p:sp>
    </p:spTree>
    <p:extLst>
      <p:ext uri="{BB962C8B-B14F-4D97-AF65-F5344CB8AC3E}">
        <p14:creationId xmlns:p14="http://schemas.microsoft.com/office/powerpoint/2010/main" val="3672832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228600"/>
            <a:ext cx="8534400" cy="838200"/>
          </a:xfrm>
        </p:spPr>
        <p:txBody>
          <a:bodyPr/>
          <a:lstStyle/>
          <a:p>
            <a:r>
              <a:rPr lang="en-US" altLang="en-US" dirty="0"/>
              <a:t>Handling Page Faults</a:t>
            </a:r>
          </a:p>
        </p:txBody>
      </p:sp>
      <p:sp>
        <p:nvSpPr>
          <p:cNvPr id="4" name="Rectangle 7"/>
          <p:cNvSpPr>
            <a:spLocks noChangeArrowheads="1"/>
          </p:cNvSpPr>
          <p:nvPr/>
        </p:nvSpPr>
        <p:spPr bwMode="auto">
          <a:xfrm>
            <a:off x="3276600" y="1295400"/>
            <a:ext cx="4800600" cy="838200"/>
          </a:xfrm>
          <a:prstGeom prst="rect">
            <a:avLst/>
          </a:prstGeom>
          <a:solidFill>
            <a:schemeClr val="bg1"/>
          </a:solidFill>
          <a:ln w="38100">
            <a:solidFill>
              <a:srgbClr val="FF660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r>
              <a:rPr lang="en-US" b="1" dirty="0">
                <a:latin typeface="+mn-lt"/>
              </a:rPr>
              <a:t>   Step 1:</a:t>
            </a:r>
            <a:r>
              <a:rPr lang="en-US" dirty="0">
                <a:latin typeface="+mn-lt"/>
              </a:rPr>
              <a:t> read a 256-byte page from </a:t>
            </a:r>
          </a:p>
          <a:p>
            <a:pPr lvl="0"/>
            <a:r>
              <a:rPr lang="en-US" dirty="0">
                <a:latin typeface="+mn-lt"/>
              </a:rPr>
              <a:t>                 file BACKING_STORE.</a:t>
            </a:r>
          </a:p>
        </p:txBody>
      </p:sp>
      <p:grpSp>
        <p:nvGrpSpPr>
          <p:cNvPr id="22" name="Group 21"/>
          <p:cNvGrpSpPr/>
          <p:nvPr/>
        </p:nvGrpSpPr>
        <p:grpSpPr>
          <a:xfrm>
            <a:off x="3276600" y="2154694"/>
            <a:ext cx="4800600" cy="1350506"/>
            <a:chOff x="304800" y="2154694"/>
            <a:chExt cx="4800600" cy="1350506"/>
          </a:xfrm>
        </p:grpSpPr>
        <p:sp>
          <p:nvSpPr>
            <p:cNvPr id="5" name="AutoShape 13"/>
            <p:cNvSpPr>
              <a:spLocks noChangeArrowheads="1"/>
            </p:cNvSpPr>
            <p:nvPr/>
          </p:nvSpPr>
          <p:spPr bwMode="auto">
            <a:xfrm>
              <a:off x="2438400" y="2154694"/>
              <a:ext cx="381000" cy="457200"/>
            </a:xfrm>
            <a:prstGeom prst="downArrow">
              <a:avLst>
                <a:gd name="adj1" fmla="val 50000"/>
                <a:gd name="adj2" fmla="val 50000"/>
              </a:avLst>
            </a:prstGeom>
            <a:solidFill>
              <a:schemeClr val="accent1"/>
            </a:solidFill>
            <a:ln w="9525">
              <a:solidFill>
                <a:srgbClr val="C0C0C0"/>
              </a:solidFill>
              <a:miter lim="800000"/>
              <a:headEnd/>
              <a:tailEnd type="none" w="sm" len="me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eaLnBrk="1" hangingPunct="1"/>
              <a:endParaRPr lang="en-US" altLang="en-US"/>
            </a:p>
          </p:txBody>
        </p:sp>
        <p:sp>
          <p:nvSpPr>
            <p:cNvPr id="6" name="Rectangle 7"/>
            <p:cNvSpPr>
              <a:spLocks noChangeArrowheads="1"/>
            </p:cNvSpPr>
            <p:nvPr/>
          </p:nvSpPr>
          <p:spPr bwMode="auto">
            <a:xfrm>
              <a:off x="304800" y="2667000"/>
              <a:ext cx="4800600" cy="838200"/>
            </a:xfrm>
            <a:prstGeom prst="rect">
              <a:avLst/>
            </a:prstGeom>
            <a:solidFill>
              <a:schemeClr val="bg1"/>
            </a:solidFill>
            <a:ln w="38100">
              <a:solidFill>
                <a:srgbClr val="FF660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r>
                <a:rPr lang="en-US" b="1" dirty="0">
                  <a:latin typeface="+mn-lt"/>
                </a:rPr>
                <a:t>    Step 2:</a:t>
              </a:r>
              <a:r>
                <a:rPr lang="en-US" dirty="0">
                  <a:latin typeface="+mn-lt"/>
                </a:rPr>
                <a:t> store the loaded page </a:t>
              </a:r>
            </a:p>
            <a:p>
              <a:pPr lvl="0"/>
              <a:r>
                <a:rPr lang="en-US" dirty="0">
                  <a:latin typeface="+mn-lt"/>
                </a:rPr>
                <a:t>         frame in the physical memory</a:t>
              </a:r>
            </a:p>
          </p:txBody>
        </p:sp>
      </p:grpSp>
      <p:grpSp>
        <p:nvGrpSpPr>
          <p:cNvPr id="30" name="Group 29"/>
          <p:cNvGrpSpPr/>
          <p:nvPr/>
        </p:nvGrpSpPr>
        <p:grpSpPr>
          <a:xfrm>
            <a:off x="3276600" y="3520698"/>
            <a:ext cx="4800600" cy="1350506"/>
            <a:chOff x="304800" y="2154694"/>
            <a:chExt cx="4800600" cy="1350506"/>
          </a:xfrm>
        </p:grpSpPr>
        <p:sp>
          <p:nvSpPr>
            <p:cNvPr id="31" name="AutoShape 13"/>
            <p:cNvSpPr>
              <a:spLocks noChangeArrowheads="1"/>
            </p:cNvSpPr>
            <p:nvPr/>
          </p:nvSpPr>
          <p:spPr bwMode="auto">
            <a:xfrm>
              <a:off x="2438400" y="2154694"/>
              <a:ext cx="381000" cy="457200"/>
            </a:xfrm>
            <a:prstGeom prst="downArrow">
              <a:avLst>
                <a:gd name="adj1" fmla="val 50000"/>
                <a:gd name="adj2" fmla="val 50000"/>
              </a:avLst>
            </a:prstGeom>
            <a:solidFill>
              <a:schemeClr val="accent1"/>
            </a:solidFill>
            <a:ln w="9525">
              <a:solidFill>
                <a:srgbClr val="C0C0C0"/>
              </a:solidFill>
              <a:miter lim="800000"/>
              <a:headEnd/>
              <a:tailEnd type="none" w="sm" len="me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eaLnBrk="1" hangingPunct="1"/>
              <a:endParaRPr lang="en-US" altLang="en-US"/>
            </a:p>
          </p:txBody>
        </p:sp>
        <p:sp>
          <p:nvSpPr>
            <p:cNvPr id="32" name="Rectangle 7"/>
            <p:cNvSpPr>
              <a:spLocks noChangeArrowheads="1"/>
            </p:cNvSpPr>
            <p:nvPr/>
          </p:nvSpPr>
          <p:spPr bwMode="auto">
            <a:xfrm>
              <a:off x="304800" y="2667000"/>
              <a:ext cx="4800600" cy="838200"/>
            </a:xfrm>
            <a:prstGeom prst="rect">
              <a:avLst/>
            </a:prstGeom>
            <a:solidFill>
              <a:schemeClr val="bg1"/>
            </a:solidFill>
            <a:ln w="38100">
              <a:solidFill>
                <a:srgbClr val="FF660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r>
                <a:rPr lang="en-US" b="1" dirty="0">
                  <a:latin typeface="+mn-lt"/>
                </a:rPr>
                <a:t>    Step 3:</a:t>
              </a:r>
              <a:r>
                <a:rPr lang="en-US" dirty="0">
                  <a:latin typeface="+mn-lt"/>
                </a:rPr>
                <a:t> Update the page table</a:t>
              </a:r>
            </a:p>
          </p:txBody>
        </p:sp>
      </p:grpSp>
      <p:grpSp>
        <p:nvGrpSpPr>
          <p:cNvPr id="33" name="Group 32"/>
          <p:cNvGrpSpPr/>
          <p:nvPr/>
        </p:nvGrpSpPr>
        <p:grpSpPr>
          <a:xfrm>
            <a:off x="3276600" y="4861302"/>
            <a:ext cx="4800600" cy="1350506"/>
            <a:chOff x="304800" y="2154694"/>
            <a:chExt cx="4800600" cy="1350506"/>
          </a:xfrm>
        </p:grpSpPr>
        <p:sp>
          <p:nvSpPr>
            <p:cNvPr id="34" name="AutoShape 13"/>
            <p:cNvSpPr>
              <a:spLocks noChangeArrowheads="1"/>
            </p:cNvSpPr>
            <p:nvPr/>
          </p:nvSpPr>
          <p:spPr bwMode="auto">
            <a:xfrm>
              <a:off x="2438400" y="2154694"/>
              <a:ext cx="381000" cy="457200"/>
            </a:xfrm>
            <a:prstGeom prst="downArrow">
              <a:avLst>
                <a:gd name="adj1" fmla="val 50000"/>
                <a:gd name="adj2" fmla="val 50000"/>
              </a:avLst>
            </a:prstGeom>
            <a:solidFill>
              <a:schemeClr val="accent1"/>
            </a:solidFill>
            <a:ln w="9525">
              <a:solidFill>
                <a:srgbClr val="C0C0C0"/>
              </a:solidFill>
              <a:miter lim="800000"/>
              <a:headEnd/>
              <a:tailEnd type="none" w="sm" len="me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eaLnBrk="1" hangingPunct="1"/>
              <a:endParaRPr lang="en-US" altLang="en-US"/>
            </a:p>
          </p:txBody>
        </p:sp>
        <p:sp>
          <p:nvSpPr>
            <p:cNvPr id="35" name="Rectangle 7"/>
            <p:cNvSpPr>
              <a:spLocks noChangeArrowheads="1"/>
            </p:cNvSpPr>
            <p:nvPr/>
          </p:nvSpPr>
          <p:spPr bwMode="auto">
            <a:xfrm>
              <a:off x="304800" y="2667000"/>
              <a:ext cx="4800600" cy="838200"/>
            </a:xfrm>
            <a:prstGeom prst="rect">
              <a:avLst/>
            </a:prstGeom>
            <a:solidFill>
              <a:schemeClr val="bg1"/>
            </a:solidFill>
            <a:ln w="38100">
              <a:solidFill>
                <a:srgbClr val="FF660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r>
                <a:rPr lang="en-US" b="1" dirty="0">
                  <a:latin typeface="+mn-lt"/>
                </a:rPr>
                <a:t>    Step 4:</a:t>
              </a:r>
              <a:r>
                <a:rPr lang="en-US" dirty="0">
                  <a:latin typeface="+mn-lt"/>
                </a:rPr>
                <a:t> Update the TLB</a:t>
              </a:r>
            </a:p>
          </p:txBody>
        </p:sp>
      </p:grpSp>
      <p:sp>
        <p:nvSpPr>
          <p:cNvPr id="36" name="AutoShape 13"/>
          <p:cNvSpPr>
            <a:spLocks noChangeArrowheads="1"/>
          </p:cNvSpPr>
          <p:nvPr/>
        </p:nvSpPr>
        <p:spPr bwMode="auto">
          <a:xfrm>
            <a:off x="7829550" y="1749695"/>
            <a:ext cx="495300" cy="540504"/>
          </a:xfrm>
          <a:prstGeom prst="sun">
            <a:avLst>
              <a:gd name="adj" fmla="val 25000"/>
            </a:avLst>
          </a:prstGeom>
          <a:solidFill>
            <a:srgbClr val="CC0000"/>
          </a:solidFill>
          <a:ln w="22225">
            <a:solidFill>
              <a:srgbClr val="CC0000"/>
            </a:solidFill>
            <a:miter lim="800000"/>
            <a:headEnd/>
            <a:tailEnd type="none" w="sm" len="med"/>
          </a:ln>
        </p:spPr>
        <p:txBody>
          <a:bodyPr wrap="none" anchor="ctr"/>
          <a:lstStyle>
            <a:lvl1pPr eaLnBrk="0" hangingPunct="0">
              <a:defRPr sz="2400">
                <a:solidFill>
                  <a:schemeClr val="tx1"/>
                </a:solidFill>
                <a:latin typeface="Trebuchet MS" charset="0"/>
                <a:ea typeface="ＭＳ Ｐゴシック" charset="-128"/>
              </a:defRPr>
            </a:lvl1pPr>
            <a:lvl2pPr marL="742950" indent="-285750"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eaLnBrk="1" hangingPunct="1"/>
            <a:endParaRPr lang="en-US" altLang="en-US"/>
          </a:p>
        </p:txBody>
      </p:sp>
    </p:spTree>
    <p:extLst>
      <p:ext uri="{BB962C8B-B14F-4D97-AF65-F5344CB8AC3E}">
        <p14:creationId xmlns:p14="http://schemas.microsoft.com/office/powerpoint/2010/main" val="414432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up)">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up)">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228600"/>
            <a:ext cx="8534400" cy="838200"/>
          </a:xfrm>
        </p:spPr>
        <p:txBody>
          <a:bodyPr/>
          <a:lstStyle/>
          <a:p>
            <a:r>
              <a:rPr lang="en-US" altLang="en-US" dirty="0"/>
              <a:t>Accessing BACKING_STORE</a:t>
            </a:r>
          </a:p>
        </p:txBody>
      </p:sp>
      <p:sp>
        <p:nvSpPr>
          <p:cNvPr id="40963" name="Content Placeholder 2"/>
          <p:cNvSpPr>
            <a:spLocks noGrp="1"/>
          </p:cNvSpPr>
          <p:nvPr>
            <p:ph idx="1"/>
          </p:nvPr>
        </p:nvSpPr>
        <p:spPr>
          <a:xfrm>
            <a:off x="1295400" y="1524000"/>
            <a:ext cx="9829800" cy="3657600"/>
          </a:xfrm>
        </p:spPr>
        <p:txBody>
          <a:bodyPr/>
          <a:lstStyle/>
          <a:p>
            <a:r>
              <a:rPr lang="en-US" sz="2800" dirty="0"/>
              <a:t>BACKING_STORE is a simulated hard drive in your system. </a:t>
            </a:r>
          </a:p>
          <a:p>
            <a:pPr marL="0" indent="0">
              <a:buNone/>
            </a:pPr>
            <a:r>
              <a:rPr lang="en-US" sz="2800" dirty="0"/>
              <a:t> </a:t>
            </a:r>
          </a:p>
          <a:p>
            <a:r>
              <a:rPr lang="en-US" sz="2800" dirty="0"/>
              <a:t>BACKING_STORE is accessed as a random-access file: </a:t>
            </a:r>
          </a:p>
          <a:p>
            <a:pPr lvl="1"/>
            <a:r>
              <a:rPr lang="en-US" sz="2400" dirty="0"/>
              <a:t>your VM system can randomly seek to certain positions to this file for reading pages from the simulated disk.  </a:t>
            </a:r>
          </a:p>
          <a:p>
            <a:endParaRPr lang="en-US" sz="2800" dirty="0"/>
          </a:p>
          <a:p>
            <a:r>
              <a:rPr lang="en-US" sz="2800" dirty="0"/>
              <a:t>Use the standard C library functions for performing file reads, including </a:t>
            </a:r>
            <a:r>
              <a:rPr lang="en-US" sz="2800" dirty="0" err="1">
                <a:latin typeface="Courier New" panose="02070309020205020404" pitchFamily="49" charset="0"/>
                <a:cs typeface="Courier New" panose="02070309020205020404" pitchFamily="49" charset="0"/>
              </a:rPr>
              <a:t>fopen</a:t>
            </a:r>
            <a:r>
              <a:rPr lang="en-US" sz="2800" dirty="0">
                <a:latin typeface="Courier New" panose="02070309020205020404" pitchFamily="49" charset="0"/>
                <a:cs typeface="Courier New" panose="02070309020205020404" pitchFamily="49" charset="0"/>
              </a:rPr>
              <a:t>()</a:t>
            </a:r>
            <a:r>
              <a:rPr lang="en-US" sz="2800" dirty="0"/>
              <a:t>, </a:t>
            </a:r>
            <a:r>
              <a:rPr lang="en-US" sz="2800" dirty="0" err="1">
                <a:latin typeface="Courier New" panose="02070309020205020404" pitchFamily="49" charset="0"/>
                <a:cs typeface="Courier New" panose="02070309020205020404" pitchFamily="49" charset="0"/>
              </a:rPr>
              <a:t>fread</a:t>
            </a:r>
            <a:r>
              <a:rPr lang="en-US" sz="2800" dirty="0">
                <a:latin typeface="Courier New" panose="02070309020205020404" pitchFamily="49" charset="0"/>
                <a:cs typeface="Courier New" panose="02070309020205020404" pitchFamily="49" charset="0"/>
              </a:rPr>
              <a:t>()</a:t>
            </a:r>
            <a:r>
              <a:rPr lang="en-US" sz="2800" dirty="0"/>
              <a:t>, </a:t>
            </a:r>
            <a:r>
              <a:rPr lang="en-US" sz="2800" dirty="0" err="1">
                <a:latin typeface="Courier New" panose="02070309020205020404" pitchFamily="49" charset="0"/>
                <a:cs typeface="Courier New" panose="02070309020205020404" pitchFamily="49" charset="0"/>
              </a:rPr>
              <a:t>fseek</a:t>
            </a:r>
            <a:r>
              <a:rPr lang="en-US" sz="2800" dirty="0">
                <a:latin typeface="Courier New" panose="02070309020205020404" pitchFamily="49" charset="0"/>
                <a:cs typeface="Courier New" panose="02070309020205020404" pitchFamily="49" charset="0"/>
              </a:rPr>
              <a:t>()</a:t>
            </a:r>
            <a:r>
              <a:rPr lang="en-US" sz="2800" dirty="0"/>
              <a:t>, and </a:t>
            </a:r>
            <a:r>
              <a:rPr lang="en-US" sz="2800" dirty="0" err="1">
                <a:latin typeface="Courier New" panose="02070309020205020404" pitchFamily="49" charset="0"/>
                <a:cs typeface="Courier New" panose="02070309020205020404" pitchFamily="49" charset="0"/>
              </a:rPr>
              <a:t>fclose</a:t>
            </a:r>
            <a:r>
              <a:rPr lang="en-US" sz="2800" dirty="0">
                <a:latin typeface="Courier New" panose="02070309020205020404" pitchFamily="49" charset="0"/>
                <a:cs typeface="Courier New" panose="02070309020205020404" pitchFamily="49" charset="0"/>
              </a:rPr>
              <a:t>()</a:t>
            </a:r>
            <a:r>
              <a:rPr lang="en-US" sz="2800" dirty="0"/>
              <a:t>. </a:t>
            </a:r>
          </a:p>
          <a:p>
            <a:pPr marL="0" indent="0">
              <a:buNone/>
            </a:pPr>
            <a:endParaRPr lang="en-US" altLang="en-US" sz="2800" dirty="0"/>
          </a:p>
        </p:txBody>
      </p:sp>
      <p:sp>
        <p:nvSpPr>
          <p:cNvPr id="4" name="TextBox 3"/>
          <p:cNvSpPr txBox="1">
            <a:spLocks noChangeArrowheads="1"/>
          </p:cNvSpPr>
          <p:nvPr/>
        </p:nvSpPr>
        <p:spPr bwMode="auto">
          <a:xfrm>
            <a:off x="1884218" y="5562600"/>
            <a:ext cx="8458200" cy="830997"/>
          </a:xfrm>
          <a:prstGeom prst="rect">
            <a:avLst/>
          </a:prstGeom>
          <a:solidFill>
            <a:srgbClr val="FFFF99"/>
          </a:solidFill>
          <a:ln w="38100" cmpd="dbl">
            <a:solidFill>
              <a:srgbClr val="FF0000"/>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r>
              <a:rPr lang="en-US" dirty="0">
                <a:ea typeface="ＭＳ Ｐゴシック" charset="0"/>
              </a:rPr>
              <a:t>   In a future lecture, I will show you how to use the standard C library functions to access BACKING_STORE.</a:t>
            </a:r>
          </a:p>
        </p:txBody>
      </p:sp>
    </p:spTree>
    <p:extLst>
      <p:ext uri="{BB962C8B-B14F-4D97-AF65-F5344CB8AC3E}">
        <p14:creationId xmlns:p14="http://schemas.microsoft.com/office/powerpoint/2010/main" val="132384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457200" y="228600"/>
            <a:ext cx="11353800" cy="838200"/>
          </a:xfrm>
        </p:spPr>
        <p:txBody>
          <a:bodyPr/>
          <a:lstStyle/>
          <a:p>
            <a:r>
              <a:rPr lang="en-US" b="1" dirty="0">
                <a:solidFill>
                  <a:srgbClr val="FF0000"/>
                </a:solidFill>
                <a:sym typeface="Wingdings 2" panose="05020102010507070707" pitchFamily="18" charset="2"/>
              </a:rPr>
              <a:t> </a:t>
            </a:r>
            <a:r>
              <a:rPr lang="en-US" altLang="en-US" dirty="0">
                <a:solidFill>
                  <a:srgbClr val="FF0000"/>
                </a:solidFill>
              </a:rPr>
              <a:t>Exercise 5 (</a:t>
            </a:r>
            <a:r>
              <a:rPr lang="en-US" altLang="en-US" dirty="0" err="1">
                <a:solidFill>
                  <a:srgbClr val="FF0000"/>
                </a:solidFill>
              </a:rPr>
              <a:t>Plickers</a:t>
            </a:r>
            <a:r>
              <a:rPr lang="en-US" altLang="en-US" dirty="0">
                <a:solidFill>
                  <a:srgbClr val="FF0000"/>
                </a:solidFill>
              </a:rPr>
              <a:t>): </a:t>
            </a:r>
            <a:r>
              <a:rPr lang="en-US" altLang="en-US" dirty="0"/>
              <a:t>No Page Replacement</a:t>
            </a:r>
          </a:p>
        </p:txBody>
      </p:sp>
      <p:sp>
        <p:nvSpPr>
          <p:cNvPr id="40963" name="Content Placeholder 2"/>
          <p:cNvSpPr>
            <a:spLocks noGrp="1"/>
          </p:cNvSpPr>
          <p:nvPr>
            <p:ph idx="1"/>
          </p:nvPr>
        </p:nvSpPr>
        <p:spPr>
          <a:xfrm>
            <a:off x="1295400" y="1066800"/>
            <a:ext cx="9601199" cy="1066800"/>
          </a:xfrm>
        </p:spPr>
        <p:txBody>
          <a:bodyPr/>
          <a:lstStyle/>
          <a:p>
            <a:pPr marL="0" indent="0">
              <a:buNone/>
            </a:pPr>
            <a:r>
              <a:rPr lang="en-US" sz="2800" dirty="0"/>
              <a:t>Your VM system does </a:t>
            </a:r>
            <a:r>
              <a:rPr lang="en-US" sz="2800" dirty="0">
                <a:solidFill>
                  <a:srgbClr val="FF0000"/>
                </a:solidFill>
              </a:rPr>
              <a:t>NOT</a:t>
            </a:r>
            <a:r>
              <a:rPr lang="en-US" sz="2800" dirty="0"/>
              <a:t> need to deal with the page replacement issue. Why? </a:t>
            </a:r>
          </a:p>
          <a:p>
            <a:pPr marL="0" indent="0">
              <a:buNone/>
            </a:pPr>
            <a:endParaRPr lang="en-US" dirty="0"/>
          </a:p>
          <a:p>
            <a:pPr marL="0" indent="0">
              <a:buNone/>
            </a:pPr>
            <a:endParaRPr lang="en-US" altLang="en-US" dirty="0"/>
          </a:p>
        </p:txBody>
      </p:sp>
      <p:pic>
        <p:nvPicPr>
          <p:cNvPr id="5" name="Picture 4"/>
          <p:cNvPicPr>
            <a:picLocks noChangeAspect="1"/>
          </p:cNvPicPr>
          <p:nvPr/>
        </p:nvPicPr>
        <p:blipFill>
          <a:blip r:embed="rId3"/>
          <a:stretch>
            <a:fillRect/>
          </a:stretch>
        </p:blipFill>
        <p:spPr>
          <a:xfrm>
            <a:off x="2667000" y="2286000"/>
            <a:ext cx="6489394" cy="4389744"/>
          </a:xfrm>
          <a:prstGeom prst="rect">
            <a:avLst/>
          </a:prstGeom>
        </p:spPr>
      </p:pic>
      <p:sp>
        <p:nvSpPr>
          <p:cNvPr id="6" name="TextBox 5"/>
          <p:cNvSpPr txBox="1">
            <a:spLocks noChangeArrowheads="1"/>
          </p:cNvSpPr>
          <p:nvPr/>
        </p:nvSpPr>
        <p:spPr bwMode="auto">
          <a:xfrm>
            <a:off x="5474005" y="1655618"/>
            <a:ext cx="5422594" cy="830997"/>
          </a:xfrm>
          <a:prstGeom prst="rect">
            <a:avLst/>
          </a:prstGeom>
          <a:solidFill>
            <a:srgbClr val="FFFF99"/>
          </a:solidFill>
          <a:ln w="38100" cmpd="dbl">
            <a:solidFill>
              <a:srgbClr val="FF0000"/>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marL="107950" indent="0"/>
            <a:r>
              <a:rPr lang="en-US" dirty="0"/>
              <a:t>The physical memory size equals to the virtual address space.</a:t>
            </a:r>
            <a:endParaRPr lang="en-US" dirty="0">
              <a:ea typeface="ＭＳ Ｐゴシック" charset="0"/>
            </a:endParaRPr>
          </a:p>
        </p:txBody>
      </p:sp>
    </p:spTree>
    <p:extLst>
      <p:ext uri="{BB962C8B-B14F-4D97-AF65-F5344CB8AC3E}">
        <p14:creationId xmlns:p14="http://schemas.microsoft.com/office/powerpoint/2010/main" val="117231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2</a:t>
            </a:fld>
            <a:endParaRPr lang="en-US" dirty="0"/>
          </a:p>
        </p:txBody>
      </p:sp>
      <p:pic>
        <p:nvPicPr>
          <p:cNvPr id="4" name="Picture 3"/>
          <p:cNvPicPr>
            <a:picLocks noChangeAspect="1"/>
          </p:cNvPicPr>
          <p:nvPr/>
        </p:nvPicPr>
        <p:blipFill>
          <a:blip r:embed="rId2"/>
          <a:stretch>
            <a:fillRect/>
          </a:stretch>
        </p:blipFill>
        <p:spPr>
          <a:xfrm>
            <a:off x="-32512" y="0"/>
            <a:ext cx="12257024" cy="6857999"/>
          </a:xfrm>
          <a:prstGeom prst="rect">
            <a:avLst/>
          </a:prstGeom>
        </p:spPr>
      </p:pic>
      <p:sp>
        <p:nvSpPr>
          <p:cNvPr id="5" name="TextBox 4"/>
          <p:cNvSpPr txBox="1"/>
          <p:nvPr/>
        </p:nvSpPr>
        <p:spPr>
          <a:xfrm>
            <a:off x="914400" y="5486400"/>
            <a:ext cx="3733800" cy="584775"/>
          </a:xfrm>
          <a:prstGeom prst="rect">
            <a:avLst/>
          </a:prstGeom>
          <a:noFill/>
        </p:spPr>
        <p:txBody>
          <a:bodyPr wrap="square" rtlCol="0">
            <a:spAutoFit/>
          </a:bodyPr>
          <a:lstStyle/>
          <a:p>
            <a:r>
              <a:rPr lang="en-US" sz="3200" dirty="0">
                <a:solidFill>
                  <a:schemeClr val="bg1"/>
                </a:solidFill>
                <a:latin typeface="Calibri"/>
                <a:cs typeface="Calibri"/>
              </a:rPr>
              <a:t>COMP3500 Students</a:t>
            </a:r>
          </a:p>
        </p:txBody>
      </p:sp>
      <p:sp>
        <p:nvSpPr>
          <p:cNvPr id="6" name="TextBox 5"/>
          <p:cNvSpPr txBox="1"/>
          <p:nvPr/>
        </p:nvSpPr>
        <p:spPr>
          <a:xfrm>
            <a:off x="7696200" y="5486400"/>
            <a:ext cx="4038600" cy="584775"/>
          </a:xfrm>
          <a:prstGeom prst="rect">
            <a:avLst/>
          </a:prstGeom>
          <a:noFill/>
        </p:spPr>
        <p:txBody>
          <a:bodyPr wrap="square" rtlCol="0">
            <a:spAutoFit/>
          </a:bodyPr>
          <a:lstStyle/>
          <a:p>
            <a:r>
              <a:rPr lang="en-US" sz="3200" dirty="0">
                <a:solidFill>
                  <a:schemeClr val="bg1"/>
                </a:solidFill>
                <a:latin typeface="Calibri"/>
                <a:cs typeface="Calibri"/>
              </a:rPr>
              <a:t>Project 5 System Calls</a:t>
            </a:r>
          </a:p>
        </p:txBody>
      </p:sp>
    </p:spTree>
    <p:extLst>
      <p:ext uri="{BB962C8B-B14F-4D97-AF65-F5344CB8AC3E}">
        <p14:creationId xmlns:p14="http://schemas.microsoft.com/office/powerpoint/2010/main" val="42954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381000"/>
            <a:ext cx="8534400" cy="838200"/>
          </a:xfrm>
        </p:spPr>
        <p:txBody>
          <a:bodyPr/>
          <a:lstStyle/>
          <a:p>
            <a:r>
              <a:rPr lang="en-US" altLang="en-US" dirty="0"/>
              <a:t>The First Step</a:t>
            </a:r>
          </a:p>
        </p:txBody>
      </p:sp>
      <p:sp>
        <p:nvSpPr>
          <p:cNvPr id="4" name="Rectangle 9"/>
          <p:cNvSpPr>
            <a:spLocks noChangeArrowheads="1"/>
          </p:cNvSpPr>
          <p:nvPr/>
        </p:nvSpPr>
        <p:spPr bwMode="auto">
          <a:xfrm>
            <a:off x="2481262" y="1866900"/>
            <a:ext cx="7391400" cy="914400"/>
          </a:xfrm>
          <a:prstGeom prst="rect">
            <a:avLst/>
          </a:prstGeom>
          <a:solidFill>
            <a:srgbClr val="FFFF99"/>
          </a:solidFill>
          <a:ln w="76200" cmpd="tri">
            <a:solidFill>
              <a:srgbClr val="FF0000"/>
            </a:solidFill>
            <a:miter lim="800000"/>
            <a:headEnd/>
            <a:tailEnd/>
          </a:ln>
        </p:spPr>
        <p:txBody>
          <a:bodyPr/>
          <a:lstStyle>
            <a:lvl1pPr marL="342900" indent="-342900"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eaLnBrk="1" hangingPunct="1">
              <a:spcBef>
                <a:spcPct val="20000"/>
              </a:spcBef>
              <a:buClr>
                <a:srgbClr val="0033CC"/>
              </a:buClr>
            </a:pPr>
            <a:endParaRPr lang="en-US" altLang="en-US" sz="1000" dirty="0"/>
          </a:p>
          <a:p>
            <a:pPr eaLnBrk="1" hangingPunct="1">
              <a:spcBef>
                <a:spcPct val="20000"/>
              </a:spcBef>
              <a:buClr>
                <a:srgbClr val="0033CC"/>
              </a:buClr>
            </a:pPr>
            <a:r>
              <a:rPr lang="en-US" sz="2800" dirty="0"/>
              <a:t>   To </a:t>
            </a:r>
            <a:r>
              <a:rPr lang="en-US" sz="2800" dirty="0">
                <a:latin typeface="+mn-lt"/>
              </a:rPr>
              <a:t>understand how TLB and page faults occur. </a:t>
            </a:r>
            <a:r>
              <a:rPr lang="en-US" altLang="en-US" sz="2800" dirty="0">
                <a:latin typeface="+mn-lt"/>
              </a:rPr>
              <a:t> </a:t>
            </a:r>
          </a:p>
        </p:txBody>
      </p:sp>
      <p:grpSp>
        <p:nvGrpSpPr>
          <p:cNvPr id="5" name="Group 4"/>
          <p:cNvGrpSpPr/>
          <p:nvPr/>
        </p:nvGrpSpPr>
        <p:grpSpPr>
          <a:xfrm>
            <a:off x="2191837" y="2781300"/>
            <a:ext cx="3985124" cy="1905000"/>
            <a:chOff x="5751901" y="81064"/>
            <a:chExt cx="3279330" cy="2715639"/>
          </a:xfrm>
        </p:grpSpPr>
        <p:sp>
          <p:nvSpPr>
            <p:cNvPr id="6" name="Rectangle 7"/>
            <p:cNvSpPr>
              <a:spLocks noChangeArrowheads="1"/>
            </p:cNvSpPr>
            <p:nvPr/>
          </p:nvSpPr>
          <p:spPr bwMode="auto">
            <a:xfrm>
              <a:off x="5751901" y="1278260"/>
              <a:ext cx="2971800" cy="1518443"/>
            </a:xfrm>
            <a:prstGeom prst="rect">
              <a:avLst/>
            </a:prstGeom>
            <a:solidFill>
              <a:schemeClr val="bg1"/>
            </a:solidFill>
            <a:ln w="38100">
              <a:solidFill>
                <a:srgbClr val="00B05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lgn="ctr"/>
              <a:r>
                <a:rPr lang="en-US" sz="2800" dirty="0">
                  <a:latin typeface="+mn-lt"/>
                </a:rPr>
                <a:t>Task 1:</a:t>
              </a:r>
            </a:p>
            <a:p>
              <a:pPr lvl="0" algn="ctr"/>
              <a:r>
                <a:rPr lang="en-US" sz="2800" dirty="0">
                  <a:latin typeface="+mn-lt"/>
                </a:rPr>
                <a:t>study TLB faults</a:t>
              </a:r>
            </a:p>
          </p:txBody>
        </p:sp>
        <p:cxnSp>
          <p:nvCxnSpPr>
            <p:cNvPr id="7" name="AutoShape 15"/>
            <p:cNvCxnSpPr>
              <a:cxnSpLocks noChangeShapeType="1"/>
              <a:stCxn id="4" idx="2"/>
            </p:cNvCxnSpPr>
            <p:nvPr/>
          </p:nvCxnSpPr>
          <p:spPr bwMode="auto">
            <a:xfrm flipH="1">
              <a:off x="7467958" y="81064"/>
              <a:ext cx="1563273" cy="1178174"/>
            </a:xfrm>
            <a:prstGeom prst="straightConnector1">
              <a:avLst/>
            </a:prstGeom>
            <a:noFill/>
            <a:ln w="38100">
              <a:solidFill>
                <a:srgbClr val="CC0000"/>
              </a:solidFill>
              <a:round/>
              <a:headEnd/>
              <a:tailEnd type="triangle" w="med" len="lg"/>
            </a:ln>
            <a:extLst>
              <a:ext uri="{909E8E84-426E-40DD-AFC4-6F175D3DCCD1}">
                <a14:hiddenFill xmlns:a14="http://schemas.microsoft.com/office/drawing/2010/main">
                  <a:noFill/>
                </a14:hiddenFill>
              </a:ext>
            </a:extLst>
          </p:spPr>
        </p:cxnSp>
      </p:grpSp>
      <p:grpSp>
        <p:nvGrpSpPr>
          <p:cNvPr id="8" name="Group 7"/>
          <p:cNvGrpSpPr/>
          <p:nvPr/>
        </p:nvGrpSpPr>
        <p:grpSpPr>
          <a:xfrm>
            <a:off x="6176963" y="2781300"/>
            <a:ext cx="3952875" cy="1905000"/>
            <a:chOff x="5615493" y="133769"/>
            <a:chExt cx="3223707" cy="2777745"/>
          </a:xfrm>
        </p:grpSpPr>
        <p:sp>
          <p:nvSpPr>
            <p:cNvPr id="9" name="Rectangle 7"/>
            <p:cNvSpPr>
              <a:spLocks noChangeArrowheads="1"/>
            </p:cNvSpPr>
            <p:nvPr/>
          </p:nvSpPr>
          <p:spPr bwMode="auto">
            <a:xfrm>
              <a:off x="5867400" y="1295400"/>
              <a:ext cx="2971800" cy="1616114"/>
            </a:xfrm>
            <a:prstGeom prst="rect">
              <a:avLst/>
            </a:prstGeom>
            <a:solidFill>
              <a:schemeClr val="bg1"/>
            </a:solidFill>
            <a:ln w="38100">
              <a:solidFill>
                <a:srgbClr val="00B05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lgn="ctr"/>
              <a:r>
                <a:rPr lang="en-US" sz="2800" dirty="0">
                  <a:latin typeface="+mn-lt"/>
                </a:rPr>
                <a:t>Task 2:</a:t>
              </a:r>
            </a:p>
            <a:p>
              <a:pPr lvl="0" algn="ctr"/>
              <a:r>
                <a:rPr lang="en-US" sz="2800" dirty="0">
                  <a:latin typeface="+mn-lt"/>
                </a:rPr>
                <a:t>should study page faults</a:t>
              </a:r>
            </a:p>
          </p:txBody>
        </p:sp>
        <p:cxnSp>
          <p:nvCxnSpPr>
            <p:cNvPr id="10" name="AutoShape 15"/>
            <p:cNvCxnSpPr>
              <a:cxnSpLocks noChangeShapeType="1"/>
              <a:stCxn id="4" idx="2"/>
            </p:cNvCxnSpPr>
            <p:nvPr/>
          </p:nvCxnSpPr>
          <p:spPr bwMode="auto">
            <a:xfrm>
              <a:off x="5615493" y="133769"/>
              <a:ext cx="1363279" cy="1161631"/>
            </a:xfrm>
            <a:prstGeom prst="straightConnector1">
              <a:avLst/>
            </a:prstGeom>
            <a:noFill/>
            <a:ln w="38100">
              <a:solidFill>
                <a:srgbClr val="CC0000"/>
              </a:solidFill>
              <a:round/>
              <a:headEnd/>
              <a:tailEnd type="triangle" w="med" len="lg"/>
            </a:ln>
            <a:extLst>
              <a:ext uri="{909E8E84-426E-40DD-AFC4-6F175D3DCCD1}">
                <a14:hiddenFill xmlns:a14="http://schemas.microsoft.com/office/drawing/2010/main">
                  <a:noFill/>
                </a14:hiddenFill>
              </a:ext>
            </a:extLst>
          </p:spPr>
        </p:cxnSp>
      </p:grpSp>
      <p:grpSp>
        <p:nvGrpSpPr>
          <p:cNvPr id="25" name="Group 24"/>
          <p:cNvGrpSpPr/>
          <p:nvPr/>
        </p:nvGrpSpPr>
        <p:grpSpPr>
          <a:xfrm>
            <a:off x="4310501" y="4693404"/>
            <a:ext cx="4147699" cy="1859796"/>
            <a:chOff x="2786500" y="4693404"/>
            <a:chExt cx="4147699" cy="1859796"/>
          </a:xfrm>
        </p:grpSpPr>
        <p:cxnSp>
          <p:nvCxnSpPr>
            <p:cNvPr id="11" name="AutoShape 15"/>
            <p:cNvCxnSpPr>
              <a:cxnSpLocks noChangeShapeType="1"/>
            </p:cNvCxnSpPr>
            <p:nvPr/>
          </p:nvCxnSpPr>
          <p:spPr bwMode="auto">
            <a:xfrm>
              <a:off x="2786500" y="4698472"/>
              <a:ext cx="1633100" cy="820548"/>
            </a:xfrm>
            <a:prstGeom prst="straightConnector1">
              <a:avLst/>
            </a:prstGeom>
            <a:noFill/>
            <a:ln w="38100">
              <a:solidFill>
                <a:srgbClr val="CC0000"/>
              </a:solidFill>
              <a:round/>
              <a:headEnd/>
              <a:tailEnd type="triangle" w="med" len="lg"/>
            </a:ln>
            <a:extLst>
              <a:ext uri="{909E8E84-426E-40DD-AFC4-6F175D3DCCD1}">
                <a14:hiddenFill xmlns:a14="http://schemas.microsoft.com/office/drawing/2010/main">
                  <a:noFill/>
                </a14:hiddenFill>
              </a:ext>
            </a:extLst>
          </p:spPr>
        </p:cxnSp>
        <p:sp>
          <p:nvSpPr>
            <p:cNvPr id="14" name="Rectangle 7"/>
            <p:cNvSpPr>
              <a:spLocks noChangeArrowheads="1"/>
            </p:cNvSpPr>
            <p:nvPr/>
          </p:nvSpPr>
          <p:spPr bwMode="auto">
            <a:xfrm>
              <a:off x="2971800" y="5526124"/>
              <a:ext cx="3962399" cy="1027076"/>
            </a:xfrm>
            <a:prstGeom prst="rect">
              <a:avLst/>
            </a:prstGeom>
            <a:solidFill>
              <a:schemeClr val="bg1"/>
            </a:solidFill>
            <a:ln w="38100">
              <a:solidFill>
                <a:srgbClr val="00B05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endParaRPr lang="en-US" dirty="0">
                <a:latin typeface="+mn-lt"/>
              </a:endParaRPr>
            </a:p>
            <a:p>
              <a:pPr lvl="0"/>
              <a:r>
                <a:rPr lang="en-US" sz="2800" dirty="0">
                  <a:latin typeface="+mn-lt"/>
                </a:rPr>
                <a:t>Discuss design issues with  </a:t>
              </a:r>
            </a:p>
            <a:p>
              <a:pPr lvl="0"/>
              <a:r>
                <a:rPr lang="en-US" sz="2800" dirty="0">
                  <a:latin typeface="+mn-lt"/>
                </a:rPr>
                <a:t>your group members</a:t>
              </a:r>
            </a:p>
            <a:p>
              <a:pPr lvl="0"/>
              <a:endParaRPr lang="en-US" dirty="0">
                <a:latin typeface="+mn-lt"/>
              </a:endParaRPr>
            </a:p>
          </p:txBody>
        </p:sp>
        <p:cxnSp>
          <p:nvCxnSpPr>
            <p:cNvPr id="15" name="AutoShape 15"/>
            <p:cNvCxnSpPr>
              <a:cxnSpLocks noChangeShapeType="1"/>
            </p:cNvCxnSpPr>
            <p:nvPr/>
          </p:nvCxnSpPr>
          <p:spPr bwMode="auto">
            <a:xfrm flipH="1">
              <a:off x="5181600" y="4693404"/>
              <a:ext cx="1251018" cy="832720"/>
            </a:xfrm>
            <a:prstGeom prst="straightConnector1">
              <a:avLst/>
            </a:prstGeom>
            <a:noFill/>
            <a:ln w="38100">
              <a:solidFill>
                <a:srgbClr val="CC0000"/>
              </a:solidFill>
              <a:round/>
              <a:headEnd/>
              <a:tailEnd type="triangle" w="med" len="lg"/>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6551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up)">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381000"/>
            <a:ext cx="8534400" cy="1143000"/>
          </a:xfrm>
        </p:spPr>
        <p:txBody>
          <a:bodyPr/>
          <a:lstStyle/>
          <a:p>
            <a:r>
              <a:rPr lang="en-US" altLang="en-US" dirty="0"/>
              <a:t>Discuss key issues </a:t>
            </a:r>
          </a:p>
        </p:txBody>
      </p:sp>
      <p:sp>
        <p:nvSpPr>
          <p:cNvPr id="40963" name="Content Placeholder 2"/>
          <p:cNvSpPr>
            <a:spLocks noGrp="1"/>
          </p:cNvSpPr>
          <p:nvPr>
            <p:ph idx="1"/>
          </p:nvPr>
        </p:nvSpPr>
        <p:spPr>
          <a:xfrm>
            <a:off x="2133601" y="1524000"/>
            <a:ext cx="8762999" cy="4648200"/>
          </a:xfrm>
        </p:spPr>
        <p:txBody>
          <a:bodyPr/>
          <a:lstStyle/>
          <a:p>
            <a:pPr lvl="0"/>
            <a:r>
              <a:rPr lang="en-US" sz="2800" dirty="0"/>
              <a:t>What will your page tables look like?</a:t>
            </a:r>
          </a:p>
          <a:p>
            <a:pPr lvl="0"/>
            <a:endParaRPr lang="en-US" sz="2800" dirty="0"/>
          </a:p>
          <a:p>
            <a:pPr lvl="0"/>
            <a:r>
              <a:rPr lang="en-US" sz="2800" dirty="0"/>
              <a:t>What should you put in each PTE (page table entry)?</a:t>
            </a:r>
          </a:p>
          <a:p>
            <a:pPr lvl="0"/>
            <a:endParaRPr lang="en-US" sz="2800" dirty="0"/>
          </a:p>
          <a:p>
            <a:r>
              <a:rPr lang="en-US" sz="2800" dirty="0"/>
              <a:t>In what order can TLB faults and page faults occur? (e.g., can a page fault occur without causing a TLB fault?)</a:t>
            </a:r>
            <a:endParaRPr lang="en-US" altLang="en-US" sz="2800" dirty="0"/>
          </a:p>
        </p:txBody>
      </p:sp>
      <p:sp>
        <p:nvSpPr>
          <p:cNvPr id="4" name="TextBox 3"/>
          <p:cNvSpPr txBox="1">
            <a:spLocks noChangeArrowheads="1"/>
          </p:cNvSpPr>
          <p:nvPr/>
        </p:nvSpPr>
        <p:spPr bwMode="auto">
          <a:xfrm>
            <a:off x="3733800" y="4876800"/>
            <a:ext cx="4645819" cy="523220"/>
          </a:xfrm>
          <a:prstGeom prst="rect">
            <a:avLst/>
          </a:prstGeom>
          <a:solidFill>
            <a:srgbClr val="FFFF99"/>
          </a:solidFill>
          <a:ln w="38100" cmpd="dbl">
            <a:solidFill>
              <a:srgbClr val="FF0000"/>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r>
              <a:rPr lang="en-US" sz="2800" dirty="0">
                <a:latin typeface="+mn-lt"/>
                <a:ea typeface="ＭＳ Ｐゴシック" charset="0"/>
              </a:rPr>
              <a:t>  </a:t>
            </a:r>
            <a:r>
              <a:rPr lang="en-US" sz="2800" dirty="0">
                <a:latin typeface="+mn-lt"/>
              </a:rPr>
              <a:t>Review each other's designs.</a:t>
            </a:r>
            <a:endParaRPr lang="en-US" sz="2800" dirty="0">
              <a:latin typeface="+mn-lt"/>
              <a:ea typeface="ＭＳ Ｐゴシック" charset="0"/>
            </a:endParaRPr>
          </a:p>
        </p:txBody>
      </p:sp>
    </p:spTree>
    <p:extLst>
      <p:ext uri="{BB962C8B-B14F-4D97-AF65-F5344CB8AC3E}">
        <p14:creationId xmlns:p14="http://schemas.microsoft.com/office/powerpoint/2010/main" val="337251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381000"/>
            <a:ext cx="8534400" cy="1143000"/>
          </a:xfrm>
        </p:spPr>
        <p:txBody>
          <a:bodyPr/>
          <a:lstStyle/>
          <a:p>
            <a:r>
              <a:rPr lang="en-US" altLang="en-US" dirty="0"/>
              <a:t>Time Management</a:t>
            </a:r>
          </a:p>
        </p:txBody>
      </p:sp>
      <p:sp>
        <p:nvSpPr>
          <p:cNvPr id="40963" name="Content Placeholder 2"/>
          <p:cNvSpPr>
            <a:spLocks noGrp="1"/>
          </p:cNvSpPr>
          <p:nvPr>
            <p:ph idx="1"/>
          </p:nvPr>
        </p:nvSpPr>
        <p:spPr>
          <a:xfrm>
            <a:off x="1909761" y="1524000"/>
            <a:ext cx="9367839" cy="2286000"/>
          </a:xfrm>
        </p:spPr>
        <p:txBody>
          <a:bodyPr/>
          <a:lstStyle/>
          <a:p>
            <a:pPr marL="0" lvl="0" indent="0">
              <a:buNone/>
            </a:pPr>
            <a:r>
              <a:rPr lang="en-US" sz="2800" b="1" dirty="0">
                <a:solidFill>
                  <a:srgbClr val="FF0000"/>
                </a:solidFill>
                <a:sym typeface="Wingdings 2" panose="05020102010507070707" pitchFamily="18" charset="2"/>
              </a:rPr>
              <a:t> </a:t>
            </a:r>
            <a:r>
              <a:rPr lang="en-US" sz="2800" dirty="0">
                <a:solidFill>
                  <a:srgbClr val="FF0000"/>
                </a:solidFill>
              </a:rPr>
              <a:t>Exercise 6 (</a:t>
            </a:r>
            <a:r>
              <a:rPr lang="en-US" sz="2800" dirty="0" err="1">
                <a:solidFill>
                  <a:srgbClr val="FF0000"/>
                </a:solidFill>
              </a:rPr>
              <a:t>Plickers</a:t>
            </a:r>
            <a:r>
              <a:rPr lang="en-US" sz="2800" dirty="0">
                <a:solidFill>
                  <a:srgbClr val="FF0000"/>
                </a:solidFill>
              </a:rPr>
              <a:t>): </a:t>
            </a:r>
            <a:r>
              <a:rPr lang="en-US" sz="2800" dirty="0"/>
              <a:t>Which requires more time to implement? </a:t>
            </a:r>
          </a:p>
          <a:p>
            <a:pPr marL="0" lvl="0" indent="0">
              <a:buNone/>
            </a:pPr>
            <a:r>
              <a:rPr lang="en-US" sz="2800" dirty="0"/>
              <a:t>	A. page fault handling 	B. TLB fault handling. </a:t>
            </a:r>
          </a:p>
          <a:p>
            <a:pPr lvl="0"/>
            <a:endParaRPr lang="en-US" sz="2800" dirty="0"/>
          </a:p>
          <a:p>
            <a:pPr lvl="0"/>
            <a:endParaRPr lang="en-US" sz="2800" dirty="0"/>
          </a:p>
          <a:p>
            <a:pPr lvl="0"/>
            <a:endParaRPr lang="en-US" sz="2800" dirty="0"/>
          </a:p>
          <a:p>
            <a:pPr lvl="0"/>
            <a:endParaRPr lang="en-US" sz="2800" dirty="0"/>
          </a:p>
          <a:p>
            <a:pPr lvl="0"/>
            <a:endParaRPr lang="en-US" sz="2800" dirty="0"/>
          </a:p>
          <a:p>
            <a:pPr lvl="0"/>
            <a:endParaRPr lang="en-US" sz="2800" dirty="0"/>
          </a:p>
        </p:txBody>
      </p:sp>
      <p:sp>
        <p:nvSpPr>
          <p:cNvPr id="5" name="TextBox 4"/>
          <p:cNvSpPr txBox="1">
            <a:spLocks noChangeArrowheads="1"/>
          </p:cNvSpPr>
          <p:nvPr/>
        </p:nvSpPr>
        <p:spPr bwMode="auto">
          <a:xfrm>
            <a:off x="2971800" y="2943717"/>
            <a:ext cx="6096000" cy="954107"/>
          </a:xfrm>
          <a:prstGeom prst="rect">
            <a:avLst/>
          </a:prstGeom>
          <a:solidFill>
            <a:srgbClr val="FFFF99"/>
          </a:solidFill>
          <a:ln w="38100" cmpd="dbl">
            <a:solidFill>
              <a:srgbClr val="FF0000"/>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r>
              <a:rPr lang="en-US" sz="2800" dirty="0">
                <a:latin typeface="+mn-lt"/>
                <a:ea typeface="ＭＳ Ｐゴシック" charset="0"/>
              </a:rPr>
              <a:t>   Page fault handling is more difficult to implement than TLB fault handling!</a:t>
            </a:r>
          </a:p>
        </p:txBody>
      </p:sp>
      <p:sp>
        <p:nvSpPr>
          <p:cNvPr id="6" name="Content Placeholder 2"/>
          <p:cNvSpPr txBox="1">
            <a:spLocks/>
          </p:cNvSpPr>
          <p:nvPr/>
        </p:nvSpPr>
        <p:spPr bwMode="auto">
          <a:xfrm>
            <a:off x="2209801" y="3985648"/>
            <a:ext cx="8086725" cy="226275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0"/>
              </a:spcBef>
              <a:spcAft>
                <a:spcPct val="0"/>
              </a:spcAft>
              <a:buFont typeface="Arial" charset="0"/>
              <a:buChar char="•"/>
              <a:defRPr sz="3200" kern="1200">
                <a:solidFill>
                  <a:schemeClr val="tx1"/>
                </a:solidFill>
                <a:latin typeface="Calibri"/>
                <a:ea typeface="ＭＳ Ｐゴシック" charset="0"/>
                <a:cs typeface="ＭＳ Ｐゴシック" charset="0"/>
              </a:defRPr>
            </a:lvl1pPr>
            <a:lvl2pPr marL="742950" indent="-285750" algn="l" rtl="0" eaLnBrk="0" fontAlgn="base" hangingPunct="0">
              <a:spcBef>
                <a:spcPct val="0"/>
              </a:spcBef>
              <a:spcAft>
                <a:spcPct val="0"/>
              </a:spcAft>
              <a:buFont typeface="Arial" charset="0"/>
              <a:buChar char="–"/>
              <a:defRPr sz="2800" kern="1200">
                <a:solidFill>
                  <a:schemeClr val="tx1"/>
                </a:solidFill>
                <a:latin typeface="Calibri"/>
                <a:ea typeface="ＭＳ Ｐゴシック" charset="0"/>
                <a:cs typeface="+mn-cs"/>
              </a:defRPr>
            </a:lvl2pPr>
            <a:lvl3pPr marL="1143000" indent="-228600" algn="l" rtl="0" eaLnBrk="0" fontAlgn="base" hangingPunct="0">
              <a:spcBef>
                <a:spcPct val="0"/>
              </a:spcBef>
              <a:spcAft>
                <a:spcPct val="0"/>
              </a:spcAft>
              <a:buFont typeface="Arial" charset="0"/>
              <a:buChar char="•"/>
              <a:defRPr sz="2400" kern="1200">
                <a:solidFill>
                  <a:schemeClr val="tx1"/>
                </a:solidFill>
                <a:latin typeface="Calibri"/>
                <a:ea typeface="ＭＳ Ｐゴシック" charset="0"/>
                <a:cs typeface="+mn-cs"/>
              </a:defRPr>
            </a:lvl3pPr>
            <a:lvl4pPr marL="1600200" indent="-228600" algn="l" rtl="0" eaLnBrk="0" fontAlgn="base" hangingPunct="0">
              <a:spcBef>
                <a:spcPct val="0"/>
              </a:spcBef>
              <a:spcAft>
                <a:spcPct val="0"/>
              </a:spcAft>
              <a:buFont typeface="Arial" charset="0"/>
              <a:buChar char="–"/>
              <a:defRPr sz="2000" kern="1200">
                <a:solidFill>
                  <a:schemeClr val="tx1"/>
                </a:solidFill>
                <a:latin typeface="Calibri"/>
                <a:ea typeface="ＭＳ Ｐゴシック" charset="0"/>
                <a:cs typeface="+mn-cs"/>
              </a:defRPr>
            </a:lvl4pPr>
            <a:lvl5pPr marL="2057400" indent="-228600" algn="l" rtl="0" eaLnBrk="0" fontAlgn="base" hangingPunct="0">
              <a:spcBef>
                <a:spcPct val="0"/>
              </a:spcBef>
              <a:spcAft>
                <a:spcPct val="0"/>
              </a:spcAft>
              <a:buFont typeface="Arial" charset="0"/>
              <a:buChar char="»"/>
              <a:defRPr sz="2000" kern="1200">
                <a:solidFill>
                  <a:schemeClr val="tx1"/>
                </a:solidFill>
                <a:latin typeface="Calibri"/>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Divide VM implementation into several small and well-defined modules </a:t>
            </a:r>
          </a:p>
          <a:p>
            <a:endParaRPr lang="en-US" sz="2800" dirty="0"/>
          </a:p>
          <a:p>
            <a:r>
              <a:rPr lang="en-US" sz="2800" dirty="0"/>
              <a:t>Get together as early as possible to share what you each have discovered and designed.</a:t>
            </a:r>
            <a:endParaRPr lang="en-US" altLang="en-US" sz="2800" dirty="0"/>
          </a:p>
        </p:txBody>
      </p:sp>
    </p:spTree>
    <p:extLst>
      <p:ext uri="{BB962C8B-B14F-4D97-AF65-F5344CB8AC3E}">
        <p14:creationId xmlns:p14="http://schemas.microsoft.com/office/powerpoint/2010/main" val="220220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76200"/>
            <a:ext cx="8534400" cy="1371600"/>
          </a:xfrm>
        </p:spPr>
        <p:txBody>
          <a:bodyPr/>
          <a:lstStyle/>
          <a:p>
            <a:r>
              <a:rPr lang="en-US" altLang="en-US" dirty="0"/>
              <a:t>Implementation Idea: </a:t>
            </a:r>
            <a:br>
              <a:rPr lang="en-US" altLang="en-US" dirty="0"/>
            </a:br>
            <a:r>
              <a:rPr lang="en-US" altLang="en-US" sz="3600" dirty="0"/>
              <a:t>Extracting Page Numbers and Offset</a:t>
            </a:r>
          </a:p>
        </p:txBody>
      </p:sp>
      <p:sp>
        <p:nvSpPr>
          <p:cNvPr id="40963" name="Content Placeholder 2"/>
          <p:cNvSpPr>
            <a:spLocks noGrp="1"/>
          </p:cNvSpPr>
          <p:nvPr>
            <p:ph idx="1"/>
          </p:nvPr>
        </p:nvSpPr>
        <p:spPr>
          <a:xfrm>
            <a:off x="1909762" y="1600200"/>
            <a:ext cx="8534400" cy="3810000"/>
          </a:xfrm>
        </p:spPr>
        <p:txBody>
          <a:bodyPr/>
          <a:lstStyle/>
          <a:p>
            <a:pPr>
              <a:buFont typeface="Arial" panose="020B0604020202020204" pitchFamily="34" charset="0"/>
              <a:buChar char="•"/>
            </a:pPr>
            <a:r>
              <a:rPr lang="en-US" sz="2800" dirty="0"/>
              <a:t>Implement and test </a:t>
            </a:r>
            <a:r>
              <a:rPr lang="en-US" sz="2800" dirty="0">
                <a:solidFill>
                  <a:srgbClr val="FF0000"/>
                </a:solidFill>
              </a:rPr>
              <a:t>a function</a:t>
            </a:r>
            <a:r>
              <a:rPr lang="en-US" sz="2800" dirty="0"/>
              <a:t> to extract page number and an offset from the following addresses:</a:t>
            </a:r>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1, 256, 32768, 23769, 128, 65534, 33153</a:t>
            </a:r>
          </a:p>
          <a:p>
            <a:pPr>
              <a:buFont typeface="Arial" panose="020B0604020202020204" pitchFamily="34" charset="0"/>
              <a:buChar char="•"/>
            </a:pPr>
            <a:endParaRPr lang="en-US" sz="2800" dirty="0"/>
          </a:p>
          <a:p>
            <a:pPr>
              <a:buFont typeface="Arial" panose="020B0604020202020204" pitchFamily="34" charset="0"/>
              <a:buChar char="•"/>
            </a:pPr>
            <a:endParaRPr lang="en-US" altLang="en-US" sz="2800" dirty="0"/>
          </a:p>
          <a:p>
            <a:pPr>
              <a:buFont typeface="Arial" panose="020B0604020202020204" pitchFamily="34" charset="0"/>
              <a:buChar char="•"/>
            </a:pPr>
            <a:endParaRPr lang="en-US" altLang="en-US" sz="2800" dirty="0"/>
          </a:p>
          <a:p>
            <a:pPr>
              <a:buFont typeface="Arial" panose="020B0604020202020204" pitchFamily="34" charset="0"/>
              <a:buChar char="•"/>
            </a:pPr>
            <a:endParaRPr lang="en-US" altLang="en-US" sz="2800" dirty="0"/>
          </a:p>
          <a:p>
            <a:pPr marL="0" indent="0">
              <a:buNone/>
            </a:pPr>
            <a:endParaRPr lang="en-US" sz="2800" dirty="0"/>
          </a:p>
        </p:txBody>
      </p:sp>
      <p:pic>
        <p:nvPicPr>
          <p:cNvPr id="4" name="Picture 3"/>
          <p:cNvPicPr>
            <a:picLocks noChangeAspect="1"/>
          </p:cNvPicPr>
          <p:nvPr/>
        </p:nvPicPr>
        <p:blipFill>
          <a:blip r:embed="rId3"/>
          <a:stretch>
            <a:fillRect/>
          </a:stretch>
        </p:blipFill>
        <p:spPr>
          <a:xfrm>
            <a:off x="2590800" y="3429000"/>
            <a:ext cx="6781800" cy="1822776"/>
          </a:xfrm>
          <a:prstGeom prst="rect">
            <a:avLst/>
          </a:prstGeom>
        </p:spPr>
      </p:pic>
      <p:sp>
        <p:nvSpPr>
          <p:cNvPr id="5" name="Content Placeholder 2"/>
          <p:cNvSpPr txBox="1">
            <a:spLocks/>
          </p:cNvSpPr>
          <p:nvPr/>
        </p:nvSpPr>
        <p:spPr bwMode="auto">
          <a:xfrm>
            <a:off x="1371600" y="5327976"/>
            <a:ext cx="9372600" cy="1225224"/>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0"/>
              </a:spcBef>
              <a:spcAft>
                <a:spcPct val="0"/>
              </a:spcAft>
              <a:buFont typeface="Arial" charset="0"/>
              <a:buChar char="•"/>
              <a:defRPr sz="3200" kern="1200">
                <a:solidFill>
                  <a:schemeClr val="tx1"/>
                </a:solidFill>
                <a:latin typeface="Calibri"/>
                <a:ea typeface="ＭＳ Ｐゴシック" charset="0"/>
                <a:cs typeface="ＭＳ Ｐゴシック" charset="0"/>
              </a:defRPr>
            </a:lvl1pPr>
            <a:lvl2pPr marL="742950" indent="-285750" algn="l" rtl="0" eaLnBrk="0" fontAlgn="base" hangingPunct="0">
              <a:spcBef>
                <a:spcPct val="0"/>
              </a:spcBef>
              <a:spcAft>
                <a:spcPct val="0"/>
              </a:spcAft>
              <a:buFont typeface="Arial" charset="0"/>
              <a:buChar char="–"/>
              <a:defRPr sz="2800" kern="1200">
                <a:solidFill>
                  <a:schemeClr val="tx1"/>
                </a:solidFill>
                <a:latin typeface="Calibri"/>
                <a:ea typeface="ＭＳ Ｐゴシック" charset="0"/>
                <a:cs typeface="+mn-cs"/>
              </a:defRPr>
            </a:lvl2pPr>
            <a:lvl3pPr marL="1143000" indent="-228600" algn="l" rtl="0" eaLnBrk="0" fontAlgn="base" hangingPunct="0">
              <a:spcBef>
                <a:spcPct val="0"/>
              </a:spcBef>
              <a:spcAft>
                <a:spcPct val="0"/>
              </a:spcAft>
              <a:buFont typeface="Arial" charset="0"/>
              <a:buChar char="•"/>
              <a:defRPr sz="2400" kern="1200">
                <a:solidFill>
                  <a:schemeClr val="tx1"/>
                </a:solidFill>
                <a:latin typeface="Calibri"/>
                <a:ea typeface="ＭＳ Ｐゴシック" charset="0"/>
                <a:cs typeface="+mn-cs"/>
              </a:defRPr>
            </a:lvl3pPr>
            <a:lvl4pPr marL="1600200" indent="-228600" algn="l" rtl="0" eaLnBrk="0" fontAlgn="base" hangingPunct="0">
              <a:spcBef>
                <a:spcPct val="0"/>
              </a:spcBef>
              <a:spcAft>
                <a:spcPct val="0"/>
              </a:spcAft>
              <a:buFont typeface="Arial" charset="0"/>
              <a:buChar char="–"/>
              <a:defRPr sz="2000" kern="1200">
                <a:solidFill>
                  <a:schemeClr val="tx1"/>
                </a:solidFill>
                <a:latin typeface="Calibri"/>
                <a:ea typeface="ＭＳ Ｐゴシック" charset="0"/>
                <a:cs typeface="+mn-cs"/>
              </a:defRPr>
            </a:lvl4pPr>
            <a:lvl5pPr marL="2057400" indent="-228600" algn="l" rtl="0" eaLnBrk="0" fontAlgn="base" hangingPunct="0">
              <a:spcBef>
                <a:spcPct val="0"/>
              </a:spcBef>
              <a:spcAft>
                <a:spcPct val="0"/>
              </a:spcAft>
              <a:buFont typeface="Arial" charset="0"/>
              <a:buChar char="»"/>
              <a:defRPr sz="2000" kern="1200">
                <a:solidFill>
                  <a:schemeClr val="tx1"/>
                </a:solidFill>
                <a:latin typeface="Calibri"/>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sz="2800" dirty="0"/>
              <a:t>Use </a:t>
            </a:r>
            <a:r>
              <a:rPr lang="en-US" sz="2800" dirty="0">
                <a:solidFill>
                  <a:srgbClr val="FF0000"/>
                </a:solidFill>
              </a:rPr>
              <a:t>bit-masking</a:t>
            </a:r>
            <a:r>
              <a:rPr lang="en-US" sz="2800" dirty="0"/>
              <a:t> and </a:t>
            </a:r>
            <a:r>
              <a:rPr lang="en-US" sz="2800" dirty="0">
                <a:solidFill>
                  <a:srgbClr val="FF0000"/>
                </a:solidFill>
              </a:rPr>
              <a:t>bit-shifting</a:t>
            </a:r>
            <a:r>
              <a:rPr lang="en-US" sz="2800" dirty="0"/>
              <a:t> operators. </a:t>
            </a:r>
          </a:p>
          <a:p>
            <a:pPr>
              <a:buFont typeface="Arial" panose="020B0604020202020204" pitchFamily="34" charset="0"/>
              <a:buChar char="•"/>
            </a:pPr>
            <a:r>
              <a:rPr lang="en-US" sz="2800" dirty="0"/>
              <a:t>Then </a:t>
            </a:r>
            <a:r>
              <a:rPr lang="en-US" sz="2800" dirty="0">
                <a:solidFill>
                  <a:srgbClr val="FF0000"/>
                </a:solidFill>
              </a:rPr>
              <a:t>integrate</a:t>
            </a:r>
            <a:r>
              <a:rPr lang="en-US" sz="2800" dirty="0"/>
              <a:t> this function into your simulated VM System.</a:t>
            </a:r>
          </a:p>
        </p:txBody>
      </p:sp>
    </p:spTree>
    <p:extLst>
      <p:ext uri="{BB962C8B-B14F-4D97-AF65-F5344CB8AC3E}">
        <p14:creationId xmlns:p14="http://schemas.microsoft.com/office/powerpoint/2010/main" val="135804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228600"/>
            <a:ext cx="8534400" cy="1143000"/>
          </a:xfrm>
        </p:spPr>
        <p:txBody>
          <a:bodyPr/>
          <a:lstStyle/>
          <a:p>
            <a:r>
              <a:rPr lang="en-US" altLang="en-US" dirty="0"/>
              <a:t>Implementation Idea: Page Table</a:t>
            </a:r>
          </a:p>
        </p:txBody>
      </p:sp>
      <p:sp>
        <p:nvSpPr>
          <p:cNvPr id="40963" name="Content Placeholder 2"/>
          <p:cNvSpPr>
            <a:spLocks noGrp="1"/>
          </p:cNvSpPr>
          <p:nvPr>
            <p:ph idx="1"/>
          </p:nvPr>
        </p:nvSpPr>
        <p:spPr>
          <a:xfrm>
            <a:off x="1295400" y="1219200"/>
            <a:ext cx="10309947" cy="4114800"/>
          </a:xfrm>
        </p:spPr>
        <p:txBody>
          <a:bodyPr/>
          <a:lstStyle/>
          <a:p>
            <a:pPr>
              <a:buFont typeface="Arial" panose="020B0604020202020204" pitchFamily="34" charset="0"/>
              <a:buChar char="•"/>
            </a:pPr>
            <a:r>
              <a:rPr lang="en-US" sz="2800" dirty="0"/>
              <a:t>Before implement the TLB, you are suggested to implement a page table. </a:t>
            </a:r>
          </a:p>
          <a:p>
            <a:pPr>
              <a:buFont typeface="Arial" panose="020B0604020202020204" pitchFamily="34" charset="0"/>
              <a:buChar char="•"/>
            </a:pPr>
            <a:endParaRPr lang="en-US" sz="2800" dirty="0"/>
          </a:p>
          <a:p>
            <a:pPr marL="0" indent="0">
              <a:buNone/>
            </a:pPr>
            <a:r>
              <a:rPr lang="en-US" sz="2800" b="1" dirty="0">
                <a:solidFill>
                  <a:srgbClr val="FF0000"/>
                </a:solidFill>
                <a:sym typeface="Wingdings 2" panose="05020102010507070707" pitchFamily="18" charset="2"/>
              </a:rPr>
              <a:t> </a:t>
            </a:r>
            <a:r>
              <a:rPr lang="en-US" sz="2800" dirty="0">
                <a:solidFill>
                  <a:srgbClr val="FF0000"/>
                </a:solidFill>
              </a:rPr>
              <a:t>Exercise 7 (</a:t>
            </a:r>
            <a:r>
              <a:rPr lang="en-US" sz="2800" dirty="0" err="1">
                <a:solidFill>
                  <a:srgbClr val="FF0000"/>
                </a:solidFill>
              </a:rPr>
              <a:t>Plickers</a:t>
            </a:r>
            <a:r>
              <a:rPr lang="en-US" sz="2800" dirty="0">
                <a:solidFill>
                  <a:srgbClr val="FF0000"/>
                </a:solidFill>
              </a:rPr>
              <a:t>): </a:t>
            </a:r>
            <a:r>
              <a:rPr lang="en-US" sz="2800" dirty="0"/>
              <a:t>Why we want to make sure our system has a functional page table prior to the development of the TLB? </a:t>
            </a:r>
          </a:p>
          <a:p>
            <a:pPr marL="1257300" lvl="3" indent="0">
              <a:buNone/>
            </a:pPr>
            <a:r>
              <a:rPr lang="en-US" sz="2800" dirty="0"/>
              <a:t>A. The VM system can run without a hard drive 	</a:t>
            </a:r>
          </a:p>
          <a:p>
            <a:pPr marL="1257300" lvl="3" indent="0">
              <a:buNone/>
            </a:pPr>
            <a:r>
              <a:rPr lang="en-US" sz="2800" dirty="0"/>
              <a:t>B. The VM system can run without a page table</a:t>
            </a:r>
          </a:p>
          <a:p>
            <a:pPr marL="1257300" lvl="3" indent="0">
              <a:buNone/>
            </a:pPr>
            <a:r>
              <a:rPr lang="en-US" sz="2800" dirty="0"/>
              <a:t>C. The TLB can run without a page table 	</a:t>
            </a:r>
          </a:p>
          <a:p>
            <a:pPr marL="1257300" lvl="3" indent="0">
              <a:buNone/>
            </a:pPr>
            <a:r>
              <a:rPr lang="en-US" sz="2800" dirty="0"/>
              <a:t>D. The VM system can run without a TLB</a:t>
            </a:r>
          </a:p>
          <a:p>
            <a:pPr>
              <a:buFont typeface="Arial" panose="020B0604020202020204" pitchFamily="34" charset="0"/>
              <a:buChar char="•"/>
            </a:pPr>
            <a:endParaRPr lang="en-US" sz="2800" dirty="0"/>
          </a:p>
        </p:txBody>
      </p:sp>
      <p:sp>
        <p:nvSpPr>
          <p:cNvPr id="6" name="TextBox 5"/>
          <p:cNvSpPr txBox="1">
            <a:spLocks noChangeArrowheads="1"/>
          </p:cNvSpPr>
          <p:nvPr/>
        </p:nvSpPr>
        <p:spPr bwMode="auto">
          <a:xfrm>
            <a:off x="1888980" y="5299364"/>
            <a:ext cx="8305800" cy="954107"/>
          </a:xfrm>
          <a:prstGeom prst="rect">
            <a:avLst/>
          </a:prstGeom>
          <a:solidFill>
            <a:srgbClr val="FFFF99"/>
          </a:solidFill>
          <a:ln w="38100" cmpd="dbl">
            <a:solidFill>
              <a:srgbClr val="FF0000"/>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r>
              <a:rPr lang="en-US" sz="2800" dirty="0">
                <a:latin typeface="+mn-lt"/>
                <a:ea typeface="ＭＳ Ｐゴシック" charset="0"/>
              </a:rPr>
              <a:t>    The </a:t>
            </a:r>
            <a:r>
              <a:rPr lang="en-US" sz="2800" dirty="0"/>
              <a:t>VM system can run without a TLB, the goal of which is to improve the system performance. </a:t>
            </a:r>
          </a:p>
        </p:txBody>
      </p:sp>
    </p:spTree>
    <p:extLst>
      <p:ext uri="{BB962C8B-B14F-4D97-AF65-F5344CB8AC3E}">
        <p14:creationId xmlns:p14="http://schemas.microsoft.com/office/powerpoint/2010/main" val="35412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381000"/>
            <a:ext cx="8534400" cy="838200"/>
          </a:xfrm>
        </p:spPr>
        <p:txBody>
          <a:bodyPr/>
          <a:lstStyle/>
          <a:p>
            <a:r>
              <a:rPr lang="en-US" altLang="en-US" dirty="0"/>
              <a:t>The TLB and Paging Modules</a:t>
            </a:r>
          </a:p>
        </p:txBody>
      </p:sp>
      <p:sp>
        <p:nvSpPr>
          <p:cNvPr id="4" name="Rectangle 9"/>
          <p:cNvSpPr>
            <a:spLocks noChangeArrowheads="1"/>
          </p:cNvSpPr>
          <p:nvPr/>
        </p:nvSpPr>
        <p:spPr bwMode="auto">
          <a:xfrm>
            <a:off x="2481262" y="1371600"/>
            <a:ext cx="7391400" cy="914400"/>
          </a:xfrm>
          <a:prstGeom prst="rect">
            <a:avLst/>
          </a:prstGeom>
          <a:solidFill>
            <a:srgbClr val="FFFF99"/>
          </a:solidFill>
          <a:ln w="76200" cmpd="tri">
            <a:solidFill>
              <a:srgbClr val="FF0000"/>
            </a:solidFill>
            <a:miter lim="800000"/>
            <a:headEnd/>
            <a:tailEnd/>
          </a:ln>
        </p:spPr>
        <p:txBody>
          <a:bodyPr/>
          <a:lstStyle>
            <a:lvl1pPr marL="342900" indent="-342900"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eaLnBrk="1" hangingPunct="1">
              <a:spcBef>
                <a:spcPct val="20000"/>
              </a:spcBef>
              <a:buClr>
                <a:srgbClr val="0033CC"/>
              </a:buClr>
            </a:pPr>
            <a:r>
              <a:rPr lang="en-US" sz="1000" dirty="0"/>
              <a:t>       </a:t>
            </a:r>
            <a:r>
              <a:rPr lang="en-US" sz="2800" dirty="0"/>
              <a:t>Your system must handle page faults using the TLB and the page table. </a:t>
            </a:r>
          </a:p>
          <a:p>
            <a:pPr eaLnBrk="1" hangingPunct="1">
              <a:spcBef>
                <a:spcPct val="20000"/>
              </a:spcBef>
              <a:buClr>
                <a:srgbClr val="0033CC"/>
              </a:buClr>
            </a:pPr>
            <a:r>
              <a:rPr lang="en-US" sz="2800" dirty="0">
                <a:latin typeface="+mn-lt"/>
              </a:rPr>
              <a:t> </a:t>
            </a:r>
            <a:r>
              <a:rPr lang="en-US" altLang="en-US" sz="2800" dirty="0">
                <a:latin typeface="+mn-lt"/>
              </a:rPr>
              <a:t> </a:t>
            </a:r>
          </a:p>
        </p:txBody>
      </p:sp>
      <p:sp>
        <p:nvSpPr>
          <p:cNvPr id="6" name="Rectangle 7"/>
          <p:cNvSpPr>
            <a:spLocks noChangeArrowheads="1"/>
          </p:cNvSpPr>
          <p:nvPr/>
        </p:nvSpPr>
        <p:spPr bwMode="auto">
          <a:xfrm>
            <a:off x="2332194" y="3087726"/>
            <a:ext cx="3611406" cy="1065175"/>
          </a:xfrm>
          <a:prstGeom prst="rect">
            <a:avLst/>
          </a:prstGeom>
          <a:solidFill>
            <a:schemeClr val="bg1"/>
          </a:solidFill>
          <a:ln w="38100">
            <a:solidFill>
              <a:srgbClr val="00B05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lgn="ctr"/>
            <a:r>
              <a:rPr lang="en-US" sz="2800" dirty="0">
                <a:latin typeface="+mn-lt"/>
              </a:rPr>
              <a:t>Task  2:</a:t>
            </a:r>
          </a:p>
          <a:p>
            <a:pPr lvl="0" algn="ctr"/>
            <a:r>
              <a:rPr lang="en-US" sz="2800" dirty="0">
                <a:latin typeface="+mn-lt"/>
              </a:rPr>
              <a:t>Implement TLB</a:t>
            </a:r>
          </a:p>
        </p:txBody>
      </p:sp>
      <p:sp>
        <p:nvSpPr>
          <p:cNvPr id="9" name="Rectangle 7"/>
          <p:cNvSpPr>
            <a:spLocks noChangeArrowheads="1"/>
          </p:cNvSpPr>
          <p:nvPr/>
        </p:nvSpPr>
        <p:spPr bwMode="auto">
          <a:xfrm>
            <a:off x="6566812" y="3044557"/>
            <a:ext cx="3643989" cy="1108344"/>
          </a:xfrm>
          <a:prstGeom prst="rect">
            <a:avLst/>
          </a:prstGeom>
          <a:solidFill>
            <a:schemeClr val="bg1"/>
          </a:solidFill>
          <a:ln w="38100">
            <a:solidFill>
              <a:srgbClr val="00B05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lgn="ctr"/>
            <a:r>
              <a:rPr lang="en-US" sz="2800" dirty="0">
                <a:latin typeface="+mn-lt"/>
              </a:rPr>
              <a:t>Task 1: </a:t>
            </a:r>
          </a:p>
          <a:p>
            <a:pPr lvl="0" algn="ctr"/>
            <a:r>
              <a:rPr lang="en-US" sz="2800" dirty="0">
                <a:latin typeface="+mn-lt"/>
              </a:rPr>
              <a:t>Implement Paging</a:t>
            </a:r>
          </a:p>
        </p:txBody>
      </p:sp>
      <p:grpSp>
        <p:nvGrpSpPr>
          <p:cNvPr id="25" name="Group 24"/>
          <p:cNvGrpSpPr/>
          <p:nvPr/>
        </p:nvGrpSpPr>
        <p:grpSpPr>
          <a:xfrm>
            <a:off x="4393612" y="4152900"/>
            <a:ext cx="3531189" cy="1866900"/>
            <a:chOff x="2971800" y="4686300"/>
            <a:chExt cx="3531189" cy="1866900"/>
          </a:xfrm>
        </p:grpSpPr>
        <p:cxnSp>
          <p:nvCxnSpPr>
            <p:cNvPr id="11" name="AutoShape 15"/>
            <p:cNvCxnSpPr>
              <a:cxnSpLocks noChangeShapeType="1"/>
            </p:cNvCxnSpPr>
            <p:nvPr/>
          </p:nvCxnSpPr>
          <p:spPr bwMode="auto">
            <a:xfrm>
              <a:off x="3150189" y="4686300"/>
              <a:ext cx="1269411" cy="832720"/>
            </a:xfrm>
            <a:prstGeom prst="straightConnector1">
              <a:avLst/>
            </a:prstGeom>
            <a:noFill/>
            <a:ln w="38100">
              <a:solidFill>
                <a:srgbClr val="CC0000"/>
              </a:solidFill>
              <a:round/>
              <a:headEnd/>
              <a:tailEnd type="triangle" w="med" len="lg"/>
            </a:ln>
            <a:extLst>
              <a:ext uri="{909E8E84-426E-40DD-AFC4-6F175D3DCCD1}">
                <a14:hiddenFill xmlns:a14="http://schemas.microsoft.com/office/drawing/2010/main">
                  <a:noFill/>
                </a14:hiddenFill>
              </a:ext>
            </a:extLst>
          </p:spPr>
        </p:cxnSp>
        <p:sp>
          <p:nvSpPr>
            <p:cNvPr id="14" name="Rectangle 7"/>
            <p:cNvSpPr>
              <a:spLocks noChangeArrowheads="1"/>
            </p:cNvSpPr>
            <p:nvPr/>
          </p:nvSpPr>
          <p:spPr bwMode="auto">
            <a:xfrm>
              <a:off x="2971800" y="5526124"/>
              <a:ext cx="3531189" cy="1027076"/>
            </a:xfrm>
            <a:prstGeom prst="rect">
              <a:avLst/>
            </a:prstGeom>
            <a:solidFill>
              <a:schemeClr val="bg1"/>
            </a:solidFill>
            <a:ln w="38100">
              <a:solidFill>
                <a:srgbClr val="00B05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endParaRPr lang="en-US" dirty="0">
                <a:latin typeface="+mn-lt"/>
              </a:endParaRPr>
            </a:p>
            <a:p>
              <a:pPr lvl="0" algn="ctr"/>
              <a:r>
                <a:rPr lang="en-US" sz="2800" dirty="0">
                  <a:latin typeface="+mn-lt"/>
                </a:rPr>
                <a:t>Integrate these </a:t>
              </a:r>
            </a:p>
            <a:p>
              <a:pPr lvl="0" algn="ctr"/>
              <a:r>
                <a:rPr lang="en-US" sz="2800" dirty="0">
                  <a:latin typeface="+mn-lt"/>
                </a:rPr>
                <a:t>two modules together</a:t>
              </a:r>
            </a:p>
            <a:p>
              <a:pPr lvl="0"/>
              <a:endParaRPr lang="en-US" dirty="0">
                <a:latin typeface="+mn-lt"/>
              </a:endParaRPr>
            </a:p>
          </p:txBody>
        </p:sp>
        <p:cxnSp>
          <p:nvCxnSpPr>
            <p:cNvPr id="15" name="AutoShape 15"/>
            <p:cNvCxnSpPr>
              <a:cxnSpLocks noChangeShapeType="1"/>
            </p:cNvCxnSpPr>
            <p:nvPr/>
          </p:nvCxnSpPr>
          <p:spPr bwMode="auto">
            <a:xfrm flipH="1">
              <a:off x="5181600" y="4693404"/>
              <a:ext cx="1251018" cy="832720"/>
            </a:xfrm>
            <a:prstGeom prst="straightConnector1">
              <a:avLst/>
            </a:prstGeom>
            <a:noFill/>
            <a:ln w="38100">
              <a:solidFill>
                <a:srgbClr val="CC0000"/>
              </a:solidFill>
              <a:round/>
              <a:headEnd/>
              <a:tailEnd type="triangle" w="med" len="lg"/>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09574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76200"/>
            <a:ext cx="8534400" cy="1905000"/>
          </a:xfrm>
        </p:spPr>
        <p:txBody>
          <a:bodyPr/>
          <a:lstStyle/>
          <a:p>
            <a:r>
              <a:rPr lang="en-US" altLang="en-US" dirty="0"/>
              <a:t>Implementation Idea: </a:t>
            </a:r>
            <a:br>
              <a:rPr lang="en-US" altLang="en-US" dirty="0"/>
            </a:br>
            <a:r>
              <a:rPr lang="en-US" altLang="en-US" sz="3600" dirty="0"/>
              <a:t>TLB and its Replacement Strategy</a:t>
            </a:r>
          </a:p>
        </p:txBody>
      </p:sp>
      <p:sp>
        <p:nvSpPr>
          <p:cNvPr id="40963" name="Content Placeholder 2"/>
          <p:cNvSpPr>
            <a:spLocks noGrp="1"/>
          </p:cNvSpPr>
          <p:nvPr>
            <p:ph idx="1"/>
          </p:nvPr>
        </p:nvSpPr>
        <p:spPr>
          <a:xfrm>
            <a:off x="1905000" y="2133600"/>
            <a:ext cx="8534400" cy="3505200"/>
          </a:xfrm>
        </p:spPr>
        <p:txBody>
          <a:bodyPr/>
          <a:lstStyle/>
          <a:p>
            <a:pPr>
              <a:buFont typeface="Arial" panose="020B0604020202020204" pitchFamily="34" charset="0"/>
              <a:buChar char="•"/>
            </a:pPr>
            <a:r>
              <a:rPr lang="en-US" sz="2800" dirty="0"/>
              <a:t>TLB has a total of 16 entries</a:t>
            </a:r>
          </a:p>
          <a:p>
            <a:pPr>
              <a:buFont typeface="Arial" panose="020B0604020202020204" pitchFamily="34" charset="0"/>
              <a:buChar char="•"/>
            </a:pPr>
            <a:endParaRPr lang="en-US" sz="2800" dirty="0"/>
          </a:p>
          <a:p>
            <a:pPr>
              <a:buFont typeface="Arial" panose="020B0604020202020204" pitchFamily="34" charset="0"/>
              <a:buChar char="•"/>
            </a:pPr>
            <a:r>
              <a:rPr lang="en-US" sz="2800" dirty="0"/>
              <a:t>Implement two replacement strategies:</a:t>
            </a:r>
          </a:p>
          <a:p>
            <a:pPr>
              <a:buFont typeface="Arial" panose="020B0604020202020204" pitchFamily="34" charset="0"/>
              <a:buChar char="•"/>
            </a:pPr>
            <a:endParaRPr lang="en-US" sz="2800" dirty="0"/>
          </a:p>
          <a:p>
            <a:pPr>
              <a:buFont typeface="Arial" panose="020B0604020202020204" pitchFamily="34" charset="0"/>
              <a:buChar char="•"/>
            </a:pPr>
            <a:endParaRPr lang="en-US" sz="2800" dirty="0"/>
          </a:p>
          <a:p>
            <a:pPr>
              <a:buFont typeface="Arial" panose="020B0604020202020204" pitchFamily="34" charset="0"/>
              <a:buChar char="•"/>
            </a:pPr>
            <a:endParaRPr lang="en-US" sz="2800" dirty="0"/>
          </a:p>
          <a:p>
            <a:pPr marL="457200" lvl="1" indent="0">
              <a:buNone/>
            </a:pPr>
            <a:endParaRPr lang="en-US" sz="2400" dirty="0"/>
          </a:p>
          <a:p>
            <a:pPr marL="457200" lvl="1" indent="0">
              <a:buNone/>
            </a:pPr>
            <a:endParaRPr lang="en-US" sz="2400" dirty="0"/>
          </a:p>
          <a:p>
            <a:pPr>
              <a:buFont typeface="Arial" panose="020B0604020202020204" pitchFamily="34" charset="0"/>
              <a:buChar char="•"/>
            </a:pPr>
            <a:r>
              <a:rPr lang="en-US" sz="2800" dirty="0"/>
              <a:t>The TLB state should be initialized properly.</a:t>
            </a:r>
          </a:p>
        </p:txBody>
      </p:sp>
      <p:sp>
        <p:nvSpPr>
          <p:cNvPr id="6" name="TextBox 5"/>
          <p:cNvSpPr txBox="1">
            <a:spLocks noChangeArrowheads="1"/>
          </p:cNvSpPr>
          <p:nvPr/>
        </p:nvSpPr>
        <p:spPr bwMode="auto">
          <a:xfrm>
            <a:off x="2286000" y="3733801"/>
            <a:ext cx="7239000" cy="1200329"/>
          </a:xfrm>
          <a:prstGeom prst="rect">
            <a:avLst/>
          </a:prstGeom>
          <a:solidFill>
            <a:srgbClr val="FFFF99"/>
          </a:solidFill>
          <a:ln w="38100" cmpd="dbl">
            <a:solidFill>
              <a:srgbClr val="FF0000"/>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marL="971550" lvl="1" indent="-514350">
              <a:buFont typeface="+mj-lt"/>
              <a:buAutoNum type="arabicPeriod"/>
            </a:pPr>
            <a:r>
              <a:rPr lang="en-US" dirty="0"/>
              <a:t>FIFO (i.e., First In and First Out). </a:t>
            </a:r>
          </a:p>
          <a:p>
            <a:pPr marL="914400" lvl="1" indent="-457200">
              <a:buFont typeface="+mj-lt"/>
              <a:buAutoNum type="arabicPeriod"/>
            </a:pPr>
            <a:r>
              <a:rPr lang="en-US" dirty="0"/>
              <a:t> The LRU (i.e., Least Recently Used) strategy to optimize the TLB hit rate. </a:t>
            </a:r>
          </a:p>
        </p:txBody>
      </p:sp>
    </p:spTree>
    <p:extLst>
      <p:ext uri="{BB962C8B-B14F-4D97-AF65-F5344CB8AC3E}">
        <p14:creationId xmlns:p14="http://schemas.microsoft.com/office/powerpoint/2010/main" val="28475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76200"/>
            <a:ext cx="8534400" cy="1371600"/>
          </a:xfrm>
        </p:spPr>
        <p:txBody>
          <a:bodyPr/>
          <a:lstStyle/>
          <a:p>
            <a:r>
              <a:rPr lang="en-US" altLang="en-US" dirty="0"/>
              <a:t>What you don’t have to implement</a:t>
            </a:r>
            <a:r>
              <a:rPr lang="en-US" altLang="en-US"/>
              <a:t>? </a:t>
            </a:r>
            <a:endParaRPr lang="en-US" altLang="en-US" sz="3600" dirty="0"/>
          </a:p>
        </p:txBody>
      </p:sp>
      <p:sp>
        <p:nvSpPr>
          <p:cNvPr id="40963" name="Content Placeholder 2"/>
          <p:cNvSpPr>
            <a:spLocks noGrp="1"/>
          </p:cNvSpPr>
          <p:nvPr>
            <p:ph idx="1"/>
          </p:nvPr>
        </p:nvSpPr>
        <p:spPr>
          <a:xfrm>
            <a:off x="1143000" y="1524000"/>
            <a:ext cx="10058400" cy="4495800"/>
          </a:xfrm>
        </p:spPr>
        <p:txBody>
          <a:bodyPr/>
          <a:lstStyle/>
          <a:p>
            <a:pPr lvl="0"/>
            <a:r>
              <a:rPr lang="en-US" sz="2800" dirty="0"/>
              <a:t>You do NOT have to implement a </a:t>
            </a:r>
            <a:r>
              <a:rPr lang="en-US" sz="2800" dirty="0">
                <a:solidFill>
                  <a:srgbClr val="FF0000"/>
                </a:solidFill>
              </a:rPr>
              <a:t>replacement strategy for the page table</a:t>
            </a:r>
            <a:r>
              <a:rPr lang="en-US" sz="2800" dirty="0"/>
              <a:t>. </a:t>
            </a:r>
          </a:p>
          <a:p>
            <a:pPr lvl="0"/>
            <a:endParaRPr lang="en-US" sz="2800" dirty="0"/>
          </a:p>
          <a:p>
            <a:pPr lvl="0"/>
            <a:r>
              <a:rPr lang="en-US" sz="2800" dirty="0"/>
              <a:t>You do NOT need to take care of </a:t>
            </a:r>
            <a:r>
              <a:rPr lang="en-US" sz="2800" dirty="0">
                <a:solidFill>
                  <a:srgbClr val="FF0000"/>
                </a:solidFill>
              </a:rPr>
              <a:t>context switch</a:t>
            </a:r>
            <a:r>
              <a:rPr lang="en-US" sz="2800" dirty="0"/>
              <a:t>, because there is no process manager in your system. </a:t>
            </a:r>
          </a:p>
          <a:p>
            <a:pPr lvl="0"/>
            <a:endParaRPr lang="en-US" sz="2800" dirty="0"/>
          </a:p>
          <a:p>
            <a:pPr lvl="0"/>
            <a:r>
              <a:rPr lang="en-US" sz="2800" dirty="0"/>
              <a:t>You do NOT have to worry about the </a:t>
            </a:r>
            <a:r>
              <a:rPr lang="en-US" sz="2800" dirty="0">
                <a:solidFill>
                  <a:srgbClr val="FF0000"/>
                </a:solidFill>
              </a:rPr>
              <a:t>kernel</a:t>
            </a:r>
            <a:r>
              <a:rPr lang="en-US" sz="2800" dirty="0"/>
              <a:t>.</a:t>
            </a:r>
          </a:p>
          <a:p>
            <a:pPr lvl="0"/>
            <a:endParaRPr lang="en-US" sz="2800" dirty="0"/>
          </a:p>
          <a:p>
            <a:r>
              <a:rPr lang="en-US" sz="2800" dirty="0"/>
              <a:t> You do NOT have to read </a:t>
            </a:r>
            <a:r>
              <a:rPr lang="en-US" sz="2800" dirty="0">
                <a:solidFill>
                  <a:srgbClr val="FF0000"/>
                </a:solidFill>
              </a:rPr>
              <a:t>OS/161</a:t>
            </a:r>
            <a:r>
              <a:rPr lang="en-US" sz="2800" dirty="0"/>
              <a:t> source code. </a:t>
            </a:r>
          </a:p>
        </p:txBody>
      </p:sp>
    </p:spTree>
    <p:extLst>
      <p:ext uri="{BB962C8B-B14F-4D97-AF65-F5344CB8AC3E}">
        <p14:creationId xmlns:p14="http://schemas.microsoft.com/office/powerpoint/2010/main" val="509607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5000" y="304800"/>
            <a:ext cx="8534400" cy="990600"/>
          </a:xfrm>
        </p:spPr>
        <p:txBody>
          <a:bodyPr/>
          <a:lstStyle/>
          <a:p>
            <a:r>
              <a:rPr lang="en-US" altLang="en-US" dirty="0"/>
              <a:t>Testing File </a:t>
            </a:r>
            <a:endParaRPr lang="en-US" altLang="en-US" sz="3600" dirty="0"/>
          </a:p>
        </p:txBody>
      </p:sp>
      <p:sp>
        <p:nvSpPr>
          <p:cNvPr id="40963" name="Content Placeholder 2"/>
          <p:cNvSpPr>
            <a:spLocks noGrp="1"/>
          </p:cNvSpPr>
          <p:nvPr>
            <p:ph idx="1"/>
          </p:nvPr>
        </p:nvSpPr>
        <p:spPr>
          <a:xfrm>
            <a:off x="1295400" y="1295400"/>
            <a:ext cx="9539288" cy="5410200"/>
          </a:xfrm>
        </p:spPr>
        <p:txBody>
          <a:bodyPr/>
          <a:lstStyle/>
          <a:p>
            <a:pPr lvl="0"/>
            <a:r>
              <a:rPr lang="en-US" sz="2800" dirty="0" err="1"/>
              <a:t>InputFile.txt</a:t>
            </a:r>
            <a:r>
              <a:rPr lang="en-US" sz="2800" dirty="0"/>
              <a:t>: </a:t>
            </a:r>
          </a:p>
          <a:p>
            <a:pPr lvl="1"/>
            <a:r>
              <a:rPr lang="en-US" sz="2400" dirty="0"/>
              <a:t>Test your simulated virtual memory system. </a:t>
            </a:r>
          </a:p>
          <a:p>
            <a:pPr lvl="1"/>
            <a:r>
              <a:rPr lang="en-US" sz="2400" dirty="0">
                <a:cs typeface="ＭＳ Ｐゴシック" charset="0"/>
              </a:rPr>
              <a:t>Download this file from the Canvas system</a:t>
            </a:r>
            <a:endParaRPr lang="en-US" sz="2400" dirty="0"/>
          </a:p>
          <a:p>
            <a:pPr lvl="0"/>
            <a:endParaRPr lang="en-US" sz="2800" dirty="0"/>
          </a:p>
          <a:p>
            <a:pPr lvl="0"/>
            <a:r>
              <a:rPr lang="en-US" sz="2800" dirty="0"/>
              <a:t>The file contains:</a:t>
            </a:r>
          </a:p>
          <a:p>
            <a:pPr lvl="1"/>
            <a:r>
              <a:rPr lang="en-US" sz="2400" dirty="0"/>
              <a:t>A list of integers representing logical addresses</a:t>
            </a:r>
          </a:p>
          <a:p>
            <a:pPr lvl="1"/>
            <a:r>
              <a:rPr lang="en-US" sz="2400" dirty="0"/>
              <a:t>Ranging from 0 to 65,535</a:t>
            </a:r>
          </a:p>
          <a:p>
            <a:pPr lvl="1"/>
            <a:r>
              <a:rPr lang="en-US" sz="2400" dirty="0"/>
              <a:t>Virtual address space. </a:t>
            </a:r>
          </a:p>
          <a:p>
            <a:pPr lvl="0"/>
            <a:endParaRPr lang="en-US" sz="2800" dirty="0"/>
          </a:p>
          <a:p>
            <a:pPr lvl="0"/>
            <a:r>
              <a:rPr lang="en-US" sz="2800" dirty="0"/>
              <a:t>You program must </a:t>
            </a:r>
          </a:p>
          <a:p>
            <a:pPr lvl="1"/>
            <a:r>
              <a:rPr lang="en-US" sz="2400" dirty="0">
                <a:solidFill>
                  <a:srgbClr val="FF0000"/>
                </a:solidFill>
              </a:rPr>
              <a:t>read</a:t>
            </a:r>
            <a:r>
              <a:rPr lang="en-US" sz="2400" dirty="0"/>
              <a:t> all the logical addresses stored in this file, </a:t>
            </a:r>
          </a:p>
          <a:p>
            <a:pPr lvl="1"/>
            <a:r>
              <a:rPr lang="en-US" sz="2400" dirty="0">
                <a:solidFill>
                  <a:srgbClr val="FF0000"/>
                </a:solidFill>
              </a:rPr>
              <a:t>translate</a:t>
            </a:r>
            <a:r>
              <a:rPr lang="en-US" sz="2400" dirty="0"/>
              <a:t> the addresses into corresponding physical addresses, and </a:t>
            </a:r>
          </a:p>
          <a:p>
            <a:pPr lvl="1"/>
            <a:r>
              <a:rPr lang="en-US" sz="2400" dirty="0">
                <a:solidFill>
                  <a:srgbClr val="FF0000"/>
                </a:solidFill>
              </a:rPr>
              <a:t>output</a:t>
            </a:r>
            <a:r>
              <a:rPr lang="en-US" sz="2400" dirty="0"/>
              <a:t> the value of the singed byte at the physical address.</a:t>
            </a:r>
          </a:p>
        </p:txBody>
      </p:sp>
    </p:spTree>
    <p:extLst>
      <p:ext uri="{BB962C8B-B14F-4D97-AF65-F5344CB8AC3E}">
        <p14:creationId xmlns:p14="http://schemas.microsoft.com/office/powerpoint/2010/main" val="1004870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5000" y="381000"/>
            <a:ext cx="8534400" cy="1371600"/>
          </a:xfrm>
        </p:spPr>
        <p:txBody>
          <a:bodyPr/>
          <a:lstStyle/>
          <a:p>
            <a:r>
              <a:rPr lang="en-US" altLang="en-US" dirty="0"/>
              <a:t>A Small Testing File </a:t>
            </a:r>
            <a:endParaRPr lang="en-US" altLang="en-US" sz="3600" dirty="0"/>
          </a:p>
        </p:txBody>
      </p:sp>
      <p:sp>
        <p:nvSpPr>
          <p:cNvPr id="40963" name="Content Placeholder 2"/>
          <p:cNvSpPr>
            <a:spLocks noGrp="1"/>
          </p:cNvSpPr>
          <p:nvPr>
            <p:ph idx="1"/>
          </p:nvPr>
        </p:nvSpPr>
        <p:spPr>
          <a:xfrm>
            <a:off x="990600" y="1905000"/>
            <a:ext cx="10363200" cy="1600200"/>
          </a:xfrm>
        </p:spPr>
        <p:txBody>
          <a:bodyPr/>
          <a:lstStyle/>
          <a:p>
            <a:pPr marL="0" indent="0">
              <a:buNone/>
            </a:pPr>
            <a:r>
              <a:rPr lang="en-US" dirty="0"/>
              <a:t>A small test input file called </a:t>
            </a:r>
            <a:r>
              <a:rPr lang="en-US" dirty="0" err="1">
                <a:solidFill>
                  <a:srgbClr val="FF0000"/>
                </a:solidFill>
                <a:latin typeface="Courier New" charset="0"/>
                <a:ea typeface="Courier New" charset="0"/>
                <a:cs typeface="Courier New" charset="0"/>
              </a:rPr>
              <a:t>testinput.txt</a:t>
            </a:r>
            <a:r>
              <a:rPr lang="en-US" dirty="0"/>
              <a:t> can be downloaded from Canvas to test your implementation.</a:t>
            </a:r>
          </a:p>
          <a:p>
            <a:pPr lvl="0"/>
            <a:endParaRPr lang="en-US" sz="2800" dirty="0"/>
          </a:p>
        </p:txBody>
      </p:sp>
    </p:spTree>
    <p:extLst>
      <p:ext uri="{BB962C8B-B14F-4D97-AF65-F5344CB8AC3E}">
        <p14:creationId xmlns:p14="http://schemas.microsoft.com/office/powerpoint/2010/main" val="1989794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97012834-41A2-49E3-8762-B14EE3F5CFB1}" type="slidenum">
              <a:rPr lang="en-US" smtClean="0"/>
              <a:pPr>
                <a:defRPr/>
              </a:pPr>
              <a:t>3</a:t>
            </a:fld>
            <a:endParaRPr lang="en-US" dirty="0"/>
          </a:p>
        </p:txBody>
      </p:sp>
      <p:pic>
        <p:nvPicPr>
          <p:cNvPr id="3" name="Picture 2"/>
          <p:cNvPicPr>
            <a:picLocks noChangeAspect="1"/>
          </p:cNvPicPr>
          <p:nvPr/>
        </p:nvPicPr>
        <p:blipFill>
          <a:blip r:embed="rId3"/>
          <a:stretch>
            <a:fillRect/>
          </a:stretch>
        </p:blipFill>
        <p:spPr>
          <a:xfrm>
            <a:off x="0" y="0"/>
            <a:ext cx="12256438" cy="5468257"/>
          </a:xfrm>
          <a:prstGeom prst="rect">
            <a:avLst/>
          </a:prstGeom>
        </p:spPr>
      </p:pic>
      <p:sp>
        <p:nvSpPr>
          <p:cNvPr id="4" name="TextBox 3"/>
          <p:cNvSpPr txBox="1"/>
          <p:nvPr/>
        </p:nvSpPr>
        <p:spPr>
          <a:xfrm>
            <a:off x="1828800" y="5791200"/>
            <a:ext cx="8053146" cy="584775"/>
          </a:xfrm>
          <a:prstGeom prst="rect">
            <a:avLst/>
          </a:prstGeom>
          <a:solidFill>
            <a:schemeClr val="tx2"/>
          </a:solidFill>
        </p:spPr>
        <p:txBody>
          <a:bodyPr wrap="square" rtlCol="0">
            <a:spAutoFit/>
          </a:bodyPr>
          <a:lstStyle/>
          <a:p>
            <a:r>
              <a:rPr lang="en-US" sz="3200" dirty="0">
                <a:solidFill>
                  <a:schemeClr val="bg1"/>
                </a:solidFill>
                <a:latin typeface="Calibri"/>
                <a:cs typeface="Calibri"/>
              </a:rPr>
              <a:t>       COMP3500 Students Defeated Project 5 </a:t>
            </a:r>
          </a:p>
        </p:txBody>
      </p:sp>
    </p:spTree>
    <p:extLst>
      <p:ext uri="{BB962C8B-B14F-4D97-AF65-F5344CB8AC3E}">
        <p14:creationId xmlns:p14="http://schemas.microsoft.com/office/powerpoint/2010/main" val="470781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381000"/>
            <a:ext cx="8534400" cy="838200"/>
          </a:xfrm>
        </p:spPr>
        <p:txBody>
          <a:bodyPr/>
          <a:lstStyle/>
          <a:p>
            <a:r>
              <a:rPr lang="en-US" altLang="en-US" dirty="0"/>
              <a:t>Performance Tuning </a:t>
            </a:r>
          </a:p>
        </p:txBody>
      </p:sp>
      <p:sp>
        <p:nvSpPr>
          <p:cNvPr id="40963" name="Content Placeholder 2"/>
          <p:cNvSpPr>
            <a:spLocks noGrp="1"/>
          </p:cNvSpPr>
          <p:nvPr>
            <p:ph idx="1"/>
          </p:nvPr>
        </p:nvSpPr>
        <p:spPr>
          <a:xfrm>
            <a:off x="1371600" y="1244600"/>
            <a:ext cx="10091738" cy="4953000"/>
          </a:xfrm>
        </p:spPr>
        <p:txBody>
          <a:bodyPr/>
          <a:lstStyle/>
          <a:p>
            <a:r>
              <a:rPr lang="en-US" dirty="0"/>
              <a:t>Use the file </a:t>
            </a:r>
            <a:r>
              <a:rPr lang="en-US" dirty="0" err="1">
                <a:solidFill>
                  <a:srgbClr val="FF0000"/>
                </a:solidFill>
                <a:latin typeface="Courier New" charset="0"/>
                <a:ea typeface="Courier New" charset="0"/>
                <a:cs typeface="Courier New" charset="0"/>
              </a:rPr>
              <a:t>vm_sim_output.txt</a:t>
            </a:r>
            <a:r>
              <a:rPr lang="en-US" dirty="0"/>
              <a:t> as your "lab notebook" for this section. </a:t>
            </a:r>
          </a:p>
          <a:p>
            <a:endParaRPr lang="en-US" dirty="0"/>
          </a:p>
          <a:p>
            <a:r>
              <a:rPr lang="en-US" dirty="0"/>
              <a:t>Implement some software counters:</a:t>
            </a:r>
          </a:p>
          <a:p>
            <a:pPr lvl="1"/>
            <a:r>
              <a:rPr lang="en-US" dirty="0"/>
              <a:t>The number of page faults.</a:t>
            </a:r>
          </a:p>
          <a:p>
            <a:pPr lvl="1"/>
            <a:r>
              <a:rPr lang="en-US" dirty="0"/>
              <a:t>The number of TLB faults.</a:t>
            </a:r>
          </a:p>
          <a:p>
            <a:pPr lvl="1"/>
            <a:endParaRPr lang="en-US" dirty="0"/>
          </a:p>
          <a:p>
            <a:r>
              <a:rPr lang="en-US" dirty="0"/>
              <a:t>Experiment with different TLB replacement strategies (i.e., FIFO and LRU) </a:t>
            </a:r>
          </a:p>
          <a:p>
            <a:r>
              <a:rPr lang="en-US" dirty="0"/>
              <a:t>Tune system parameters </a:t>
            </a:r>
          </a:p>
          <a:p>
            <a:pPr marL="0" indent="0">
              <a:buNone/>
            </a:pPr>
            <a:endParaRPr lang="en-US" altLang="en-US" dirty="0"/>
          </a:p>
        </p:txBody>
      </p:sp>
    </p:spTree>
    <p:extLst>
      <p:ext uri="{BB962C8B-B14F-4D97-AF65-F5344CB8AC3E}">
        <p14:creationId xmlns:p14="http://schemas.microsoft.com/office/powerpoint/2010/main" val="347466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381000"/>
            <a:ext cx="8534400" cy="838200"/>
          </a:xfrm>
        </p:spPr>
        <p:txBody>
          <a:bodyPr/>
          <a:lstStyle/>
          <a:p>
            <a:r>
              <a:rPr lang="en-US" altLang="en-US" dirty="0"/>
              <a:t>Programming Environment </a:t>
            </a:r>
          </a:p>
        </p:txBody>
      </p:sp>
      <p:sp>
        <p:nvSpPr>
          <p:cNvPr id="40963" name="Content Placeholder 2"/>
          <p:cNvSpPr>
            <a:spLocks noGrp="1"/>
          </p:cNvSpPr>
          <p:nvPr>
            <p:ph idx="1"/>
          </p:nvPr>
        </p:nvSpPr>
        <p:spPr>
          <a:xfrm>
            <a:off x="990600" y="1524000"/>
            <a:ext cx="10668000" cy="4953000"/>
          </a:xfrm>
        </p:spPr>
        <p:txBody>
          <a:bodyPr/>
          <a:lstStyle/>
          <a:p>
            <a:r>
              <a:rPr lang="en-US" dirty="0"/>
              <a:t>Write your simulated virtual memory system in either C or C++.  </a:t>
            </a:r>
          </a:p>
          <a:p>
            <a:endParaRPr lang="en-US" dirty="0"/>
          </a:p>
          <a:p>
            <a:r>
              <a:rPr lang="en-US" dirty="0"/>
              <a:t>Compile and run your system using the </a:t>
            </a:r>
            <a:r>
              <a:rPr lang="en-US" dirty="0" err="1"/>
              <a:t>gcc</a:t>
            </a:r>
            <a:r>
              <a:rPr lang="en-US" dirty="0"/>
              <a:t> or g++ compiler on a Linux box (either in Shop 3, computer labs in Shelby, your home Linux machine, a Linux box on a virtual machine, or using an emulator like Cygwin).</a:t>
            </a:r>
          </a:p>
          <a:p>
            <a:endParaRPr lang="en-US" altLang="en-US" dirty="0"/>
          </a:p>
        </p:txBody>
      </p:sp>
    </p:spTree>
    <p:extLst>
      <p:ext uri="{BB962C8B-B14F-4D97-AF65-F5344CB8AC3E}">
        <p14:creationId xmlns:p14="http://schemas.microsoft.com/office/powerpoint/2010/main" val="1923805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381000"/>
            <a:ext cx="8534400" cy="838200"/>
          </a:xfrm>
        </p:spPr>
        <p:txBody>
          <a:bodyPr/>
          <a:lstStyle/>
          <a:p>
            <a:r>
              <a:rPr lang="en-US" altLang="en-US" dirty="0"/>
              <a:t>Function-Oriented Approach</a:t>
            </a:r>
          </a:p>
        </p:txBody>
      </p:sp>
      <p:sp>
        <p:nvSpPr>
          <p:cNvPr id="40963" name="Content Placeholder 2"/>
          <p:cNvSpPr>
            <a:spLocks noGrp="1"/>
          </p:cNvSpPr>
          <p:nvPr>
            <p:ph idx="1"/>
          </p:nvPr>
        </p:nvSpPr>
        <p:spPr>
          <a:xfrm>
            <a:off x="2133601" y="1600200"/>
            <a:ext cx="8086725" cy="4572000"/>
          </a:xfrm>
        </p:spPr>
        <p:txBody>
          <a:bodyPr/>
          <a:lstStyle/>
          <a:p>
            <a:pPr lvl="0"/>
            <a:r>
              <a:rPr lang="en-US" dirty="0"/>
              <a:t>A function should do one thing, and do it well</a:t>
            </a:r>
          </a:p>
          <a:p>
            <a:pPr lvl="0"/>
            <a:endParaRPr lang="en-US" dirty="0"/>
          </a:p>
          <a:p>
            <a:pPr lvl="0"/>
            <a:endParaRPr lang="en-US" dirty="0"/>
          </a:p>
          <a:p>
            <a:pPr lvl="0"/>
            <a:r>
              <a:rPr lang="en-US" dirty="0"/>
              <a:t>Functions should NOT be highly coupled</a:t>
            </a:r>
          </a:p>
          <a:p>
            <a:endParaRPr lang="en-US" altLang="en-US" dirty="0"/>
          </a:p>
        </p:txBody>
      </p:sp>
    </p:spTree>
    <p:extLst>
      <p:ext uri="{BB962C8B-B14F-4D97-AF65-F5344CB8AC3E}">
        <p14:creationId xmlns:p14="http://schemas.microsoft.com/office/powerpoint/2010/main" val="1076667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676400"/>
            <a:ext cx="8229600" cy="1143000"/>
          </a:xfrm>
        </p:spPr>
        <p:txBody>
          <a:bodyPr/>
          <a:lstStyle/>
          <a:p>
            <a:r>
              <a:rPr lang="en-US"/>
              <a:t>Separate Compilation </a:t>
            </a:r>
          </a:p>
        </p:txBody>
      </p:sp>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33</a:t>
            </a:fld>
            <a:endParaRPr lang="en-US" dirty="0"/>
          </a:p>
        </p:txBody>
      </p:sp>
    </p:spTree>
    <p:extLst>
      <p:ext uri="{BB962C8B-B14F-4D97-AF65-F5344CB8AC3E}">
        <p14:creationId xmlns:p14="http://schemas.microsoft.com/office/powerpoint/2010/main" val="2094333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4</a:t>
            </a:fld>
            <a:endParaRPr lang="en-US" dirty="0"/>
          </a:p>
        </p:txBody>
      </p:sp>
      <p:pic>
        <p:nvPicPr>
          <p:cNvPr id="4" name="Picture 3"/>
          <p:cNvPicPr>
            <a:picLocks noChangeAspect="1"/>
          </p:cNvPicPr>
          <p:nvPr/>
        </p:nvPicPr>
        <p:blipFill>
          <a:blip r:embed="rId3"/>
          <a:stretch>
            <a:fillRect/>
          </a:stretch>
        </p:blipFill>
        <p:spPr>
          <a:xfrm>
            <a:off x="-228600" y="0"/>
            <a:ext cx="12599794" cy="7063161"/>
          </a:xfrm>
          <a:prstGeom prst="rect">
            <a:avLst/>
          </a:prstGeom>
        </p:spPr>
      </p:pic>
      <p:sp>
        <p:nvSpPr>
          <p:cNvPr id="5" name="TextBox 4"/>
          <p:cNvSpPr txBox="1"/>
          <p:nvPr/>
        </p:nvSpPr>
        <p:spPr>
          <a:xfrm>
            <a:off x="7620000" y="5562600"/>
            <a:ext cx="3733800" cy="584775"/>
          </a:xfrm>
          <a:prstGeom prst="rect">
            <a:avLst/>
          </a:prstGeom>
          <a:noFill/>
        </p:spPr>
        <p:txBody>
          <a:bodyPr wrap="square" rtlCol="0">
            <a:spAutoFit/>
          </a:bodyPr>
          <a:lstStyle/>
          <a:p>
            <a:r>
              <a:rPr lang="en-US" sz="3200" dirty="0">
                <a:solidFill>
                  <a:schemeClr val="bg1"/>
                </a:solidFill>
                <a:latin typeface="Calibri"/>
                <a:cs typeface="Calibri"/>
              </a:rPr>
              <a:t>COMP3500 Students</a:t>
            </a:r>
          </a:p>
        </p:txBody>
      </p:sp>
      <p:sp>
        <p:nvSpPr>
          <p:cNvPr id="6" name="TextBox 5"/>
          <p:cNvSpPr txBox="1"/>
          <p:nvPr/>
        </p:nvSpPr>
        <p:spPr>
          <a:xfrm>
            <a:off x="990600" y="5316378"/>
            <a:ext cx="3429000" cy="1077218"/>
          </a:xfrm>
          <a:prstGeom prst="rect">
            <a:avLst/>
          </a:prstGeom>
          <a:noFill/>
        </p:spPr>
        <p:txBody>
          <a:bodyPr wrap="square" rtlCol="0">
            <a:spAutoFit/>
          </a:bodyPr>
          <a:lstStyle/>
          <a:p>
            <a:pPr algn="ctr"/>
            <a:r>
              <a:rPr lang="en-US" sz="3200">
                <a:solidFill>
                  <a:schemeClr val="bg1"/>
                </a:solidFill>
                <a:latin typeface="Calibri"/>
                <a:cs typeface="Calibri"/>
              </a:rPr>
              <a:t>Project 6 </a:t>
            </a:r>
            <a:r>
              <a:rPr lang="en-US" sz="3200" dirty="0">
                <a:solidFill>
                  <a:schemeClr val="bg1"/>
                </a:solidFill>
                <a:latin typeface="Calibri"/>
                <a:cs typeface="Calibri"/>
              </a:rPr>
              <a:t>Virtual Memory Manager</a:t>
            </a:r>
          </a:p>
        </p:txBody>
      </p:sp>
    </p:spTree>
    <p:extLst>
      <p:ext uri="{BB962C8B-B14F-4D97-AF65-F5344CB8AC3E}">
        <p14:creationId xmlns:p14="http://schemas.microsoft.com/office/powerpoint/2010/main" val="912936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97012834-41A2-49E3-8762-B14EE3F5CFB1}" type="slidenum">
              <a:rPr lang="en-US" smtClean="0"/>
              <a:pPr>
                <a:defRPr/>
              </a:pPr>
              <a:t>5</a:t>
            </a:fld>
            <a:endParaRPr lang="en-US" dirty="0"/>
          </a:p>
        </p:txBody>
      </p:sp>
      <p:sp>
        <p:nvSpPr>
          <p:cNvPr id="7" name="Rectangle 2"/>
          <p:cNvSpPr txBox="1">
            <a:spLocks noChangeArrowheads="1"/>
          </p:cNvSpPr>
          <p:nvPr/>
        </p:nvSpPr>
        <p:spPr bwMode="auto">
          <a:xfrm>
            <a:off x="2273300" y="120650"/>
            <a:ext cx="7937500" cy="1479551"/>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0000FF"/>
                </a:solidFill>
                <a:latin typeface="Calibri"/>
                <a:ea typeface="ＭＳ Ｐゴシック" charset="0"/>
                <a:cs typeface="ＭＳ Ｐゴシック" charset="0"/>
              </a:defRPr>
            </a:lvl1pPr>
            <a:lvl2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2pPr>
            <a:lvl3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3pPr>
            <a:lvl4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4pPr>
            <a:lvl5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dirty="0"/>
              <a:t>Learning Objectives</a:t>
            </a:r>
            <a:endParaRPr lang="en-US" altLang="en-US" dirty="0"/>
          </a:p>
        </p:txBody>
      </p:sp>
      <p:sp>
        <p:nvSpPr>
          <p:cNvPr id="6" name="Rectangle 4"/>
          <p:cNvSpPr>
            <a:spLocks noChangeArrowheads="1"/>
          </p:cNvSpPr>
          <p:nvPr/>
        </p:nvSpPr>
        <p:spPr bwMode="auto">
          <a:xfrm>
            <a:off x="7010400" y="1891844"/>
            <a:ext cx="2039938" cy="523862"/>
          </a:xfrm>
          <a:prstGeom prst="rect">
            <a:avLst/>
          </a:prstGeom>
          <a:solidFill>
            <a:schemeClr val="bg1"/>
          </a:solidFill>
          <a:ln w="38100" cmpd="dbl">
            <a:solidFill>
              <a:srgbClr val="FF0000"/>
            </a:solidFill>
            <a:miter lim="800000"/>
            <a:headEnd/>
            <a:tailEnd/>
          </a:ln>
        </p:spPr>
        <p:txBody>
          <a:bodyPr lIns="92075" tIns="46038" rIns="92075" bIns="46038" anchor="ctr">
            <a:spAutoFit/>
          </a:bodyPr>
          <a:lstStyle>
            <a:lvl1pPr eaLnBrk="0" hangingPunct="0">
              <a:defRPr sz="2400">
                <a:solidFill>
                  <a:schemeClr val="tx1"/>
                </a:solidFill>
                <a:latin typeface="Trebuchet MS" charset="0"/>
                <a:ea typeface="ＭＳ Ｐゴシック" charset="-128"/>
              </a:defRPr>
            </a:lvl1pPr>
            <a:lvl2pPr marL="742950" indent="-285750"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eaLnBrk="1" hangingPunct="1"/>
            <a:r>
              <a:rPr lang="en-US" sz="2800" dirty="0"/>
              <a:t>TLB faults </a:t>
            </a:r>
            <a:endParaRPr lang="en-US" altLang="en-US" sz="2800" dirty="0"/>
          </a:p>
        </p:txBody>
      </p:sp>
      <p:sp>
        <p:nvSpPr>
          <p:cNvPr id="8" name="Rectangle 5"/>
          <p:cNvSpPr>
            <a:spLocks noChangeArrowheads="1"/>
          </p:cNvSpPr>
          <p:nvPr/>
        </p:nvSpPr>
        <p:spPr bwMode="auto">
          <a:xfrm>
            <a:off x="2743200" y="1676400"/>
            <a:ext cx="2057400" cy="954750"/>
          </a:xfrm>
          <a:prstGeom prst="rect">
            <a:avLst/>
          </a:prstGeom>
          <a:solidFill>
            <a:schemeClr val="bg1"/>
          </a:solidFill>
          <a:ln w="38100" cmpd="dbl">
            <a:solidFill>
              <a:srgbClr val="FF0000"/>
            </a:solidFill>
            <a:miter lim="800000"/>
            <a:headEnd/>
            <a:tailEnd/>
          </a:ln>
        </p:spPr>
        <p:txBody>
          <a:bodyPr lIns="92075" tIns="46038" rIns="92075" bIns="46038" anchor="ctr">
            <a:spAutoFit/>
          </a:bodyPr>
          <a:lstStyle>
            <a:lvl1pPr eaLnBrk="0" hangingPunct="0">
              <a:defRPr sz="2400">
                <a:solidFill>
                  <a:schemeClr val="tx1"/>
                </a:solidFill>
                <a:latin typeface="Trebuchet MS" charset="0"/>
                <a:ea typeface="ＭＳ Ｐゴシック" charset="-128"/>
              </a:defRPr>
            </a:lvl1pPr>
            <a:lvl2pPr marL="742950" indent="-285750"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eaLnBrk="1" hangingPunct="1"/>
            <a:r>
              <a:rPr lang="en-US" altLang="en-US" sz="2800" dirty="0"/>
              <a:t>Virtual Memory </a:t>
            </a:r>
          </a:p>
        </p:txBody>
      </p:sp>
      <p:sp>
        <p:nvSpPr>
          <p:cNvPr id="9" name="Rectangle 6"/>
          <p:cNvSpPr>
            <a:spLocks noChangeArrowheads="1"/>
          </p:cNvSpPr>
          <p:nvPr/>
        </p:nvSpPr>
        <p:spPr bwMode="auto">
          <a:xfrm>
            <a:off x="2743200" y="3999435"/>
            <a:ext cx="2209800" cy="954750"/>
          </a:xfrm>
          <a:prstGeom prst="rect">
            <a:avLst/>
          </a:prstGeom>
          <a:solidFill>
            <a:schemeClr val="bg1"/>
          </a:solidFill>
          <a:ln w="38100" cmpd="dbl">
            <a:solidFill>
              <a:srgbClr val="FF0000"/>
            </a:solidFill>
            <a:miter lim="800000"/>
            <a:headEnd/>
            <a:tailEnd/>
          </a:ln>
        </p:spPr>
        <p:txBody>
          <a:bodyPr wrap="square" lIns="92075" tIns="46038" rIns="92075" bIns="46038" anchor="ctr">
            <a:spAutoFit/>
          </a:bodyPr>
          <a:lstStyle>
            <a:lvl1pPr eaLnBrk="0" hangingPunct="0">
              <a:defRPr sz="2400">
                <a:solidFill>
                  <a:schemeClr val="tx1"/>
                </a:solidFill>
                <a:latin typeface="Trebuchet MS" charset="0"/>
                <a:ea typeface="ＭＳ Ｐゴシック" charset="-128"/>
              </a:defRPr>
            </a:lvl1pPr>
            <a:lvl2pPr marL="742950" indent="-285750"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eaLnBrk="1" hangingPunct="1"/>
            <a:r>
              <a:rPr lang="en-US" altLang="en-US" sz="2800"/>
              <a:t>Performance Tuning</a:t>
            </a:r>
            <a:endParaRPr lang="en-US" altLang="en-US" sz="2800" dirty="0"/>
          </a:p>
        </p:txBody>
      </p:sp>
      <p:sp>
        <p:nvSpPr>
          <p:cNvPr id="10" name="Rectangle 7"/>
          <p:cNvSpPr>
            <a:spLocks noChangeArrowheads="1"/>
          </p:cNvSpPr>
          <p:nvPr/>
        </p:nvSpPr>
        <p:spPr bwMode="auto">
          <a:xfrm>
            <a:off x="7010400" y="3999435"/>
            <a:ext cx="2133600" cy="954750"/>
          </a:xfrm>
          <a:prstGeom prst="rect">
            <a:avLst/>
          </a:prstGeom>
          <a:solidFill>
            <a:schemeClr val="bg1"/>
          </a:solidFill>
          <a:ln w="38100" cmpd="dbl">
            <a:solidFill>
              <a:srgbClr val="FF0000"/>
            </a:solidFill>
            <a:miter lim="800000"/>
            <a:headEnd/>
            <a:tailEnd/>
          </a:ln>
        </p:spPr>
        <p:txBody>
          <a:bodyPr lIns="92075" tIns="46038" rIns="92075" bIns="46038" anchor="ctr">
            <a:spAutoFit/>
          </a:bodyPr>
          <a:lstStyle>
            <a:lvl1pPr eaLnBrk="0" hangingPunct="0">
              <a:defRPr sz="2400">
                <a:solidFill>
                  <a:schemeClr val="tx1"/>
                </a:solidFill>
                <a:latin typeface="Trebuchet MS" charset="0"/>
                <a:ea typeface="ＭＳ Ｐゴシック" charset="-128"/>
              </a:defRPr>
            </a:lvl1pPr>
            <a:lvl2pPr marL="742950" indent="-285750"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eaLnBrk="1" hangingPunct="1"/>
            <a:r>
              <a:rPr lang="en-US" sz="2800" dirty="0"/>
              <a:t>Debugging Skills</a:t>
            </a:r>
            <a:endParaRPr lang="en-US" altLang="en-US" sz="2800" dirty="0"/>
          </a:p>
        </p:txBody>
      </p:sp>
      <p:sp>
        <p:nvSpPr>
          <p:cNvPr id="11" name="Text Box 8"/>
          <p:cNvSpPr txBox="1">
            <a:spLocks noChangeArrowheads="1"/>
          </p:cNvSpPr>
          <p:nvPr/>
        </p:nvSpPr>
        <p:spPr bwMode="auto">
          <a:xfrm>
            <a:off x="6248400" y="2560969"/>
            <a:ext cx="4038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Lst>
        </p:spPr>
        <p:txBody>
          <a:bodyPr>
            <a:spAutoFit/>
          </a:bodyPr>
          <a:lstStyle>
            <a:lvl1pPr eaLnBrk="0" hangingPunct="0">
              <a:defRPr sz="2400">
                <a:solidFill>
                  <a:schemeClr val="tx1"/>
                </a:solidFill>
                <a:latin typeface="Trebuchet MS" charset="0"/>
                <a:ea typeface="ＭＳ Ｐゴシック" charset="-128"/>
              </a:defRPr>
            </a:lvl1pPr>
            <a:lvl2pPr marL="742950" indent="-285750"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eaLnBrk="1" hangingPunct="1">
              <a:spcBef>
                <a:spcPct val="50000"/>
              </a:spcBef>
            </a:pPr>
            <a:r>
              <a:rPr lang="en-US" altLang="en-US" dirty="0">
                <a:sym typeface="Symbol" charset="2"/>
              </a:rPr>
              <a:t>To Implement a C or C++ program dealing TLB faults. </a:t>
            </a:r>
          </a:p>
        </p:txBody>
      </p:sp>
      <p:sp>
        <p:nvSpPr>
          <p:cNvPr id="12" name="Text Box 9"/>
          <p:cNvSpPr txBox="1">
            <a:spLocks noChangeArrowheads="1"/>
          </p:cNvSpPr>
          <p:nvPr/>
        </p:nvSpPr>
        <p:spPr bwMode="auto">
          <a:xfrm>
            <a:off x="1828801" y="5029201"/>
            <a:ext cx="45704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Lst>
        </p:spPr>
        <p:txBody>
          <a:bodyPr>
            <a:spAutoFit/>
          </a:bodyPr>
          <a:lstStyle>
            <a:lvl1pPr eaLnBrk="0" hangingPunct="0">
              <a:defRPr sz="2400">
                <a:solidFill>
                  <a:schemeClr val="tx1"/>
                </a:solidFill>
                <a:latin typeface="Trebuchet MS" charset="0"/>
                <a:ea typeface="ＭＳ Ｐゴシック" charset="-128"/>
              </a:defRPr>
            </a:lvl1pPr>
            <a:lvl2pPr marL="742950" indent="-285750"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eaLnBrk="1" hangingPunct="1">
              <a:spcBef>
                <a:spcPct val="50000"/>
              </a:spcBef>
            </a:pPr>
            <a:r>
              <a:rPr lang="en-US" altLang="en-US" dirty="0">
                <a:sym typeface="Symbol" charset="2"/>
              </a:rPr>
              <a:t>To tune your TLB and memory replacement algorithms.</a:t>
            </a:r>
          </a:p>
        </p:txBody>
      </p:sp>
      <p:sp>
        <p:nvSpPr>
          <p:cNvPr id="13" name="Text Box 10"/>
          <p:cNvSpPr txBox="1">
            <a:spLocks noChangeArrowheads="1"/>
          </p:cNvSpPr>
          <p:nvPr/>
        </p:nvSpPr>
        <p:spPr bwMode="auto">
          <a:xfrm>
            <a:off x="2057400" y="2713369"/>
            <a:ext cx="4038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Lst>
        </p:spPr>
        <p:txBody>
          <a:bodyPr>
            <a:spAutoFit/>
          </a:bodyPr>
          <a:lstStyle>
            <a:lvl1pPr eaLnBrk="0" hangingPunct="0">
              <a:defRPr sz="2400">
                <a:solidFill>
                  <a:schemeClr val="tx1"/>
                </a:solidFill>
                <a:latin typeface="Trebuchet MS" charset="0"/>
                <a:ea typeface="ＭＳ Ｐゴシック" charset="-128"/>
              </a:defRPr>
            </a:lvl1pPr>
            <a:lvl2pPr marL="742950" indent="-285750"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eaLnBrk="1" hangingPunct="1">
              <a:spcBef>
                <a:spcPct val="50000"/>
              </a:spcBef>
            </a:pPr>
            <a:r>
              <a:rPr lang="en-US" altLang="en-US" dirty="0">
                <a:sym typeface="Symbol" charset="2"/>
              </a:rPr>
              <a:t>To design a simple virtual memory system </a:t>
            </a:r>
          </a:p>
        </p:txBody>
      </p:sp>
      <p:sp>
        <p:nvSpPr>
          <p:cNvPr id="14" name="Text Box 11"/>
          <p:cNvSpPr txBox="1">
            <a:spLocks noChangeArrowheads="1"/>
          </p:cNvSpPr>
          <p:nvPr/>
        </p:nvSpPr>
        <p:spPr bwMode="auto">
          <a:xfrm>
            <a:off x="6248400" y="5036404"/>
            <a:ext cx="3810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Lst>
        </p:spPr>
        <p:txBody>
          <a:bodyPr>
            <a:spAutoFit/>
          </a:bodyPr>
          <a:lstStyle>
            <a:lvl1pPr eaLnBrk="0" hangingPunct="0">
              <a:defRPr sz="2400">
                <a:solidFill>
                  <a:schemeClr val="tx1"/>
                </a:solidFill>
                <a:latin typeface="Trebuchet MS" charset="0"/>
                <a:ea typeface="ＭＳ Ｐゴシック" charset="-128"/>
              </a:defRPr>
            </a:lvl1pPr>
            <a:lvl2pPr marL="742950" indent="-285750"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lvl="0" algn="ctr" eaLnBrk="1" hangingPunct="1">
              <a:spcBef>
                <a:spcPct val="50000"/>
              </a:spcBef>
            </a:pPr>
            <a:r>
              <a:rPr lang="en-US" altLang="en-US" dirty="0">
                <a:sym typeface="Symbol" charset="2"/>
              </a:rPr>
              <a:t>Use GDB to debug your C program</a:t>
            </a:r>
          </a:p>
        </p:txBody>
      </p:sp>
    </p:spTree>
    <p:extLst>
      <p:ext uri="{BB962C8B-B14F-4D97-AF65-F5344CB8AC3E}">
        <p14:creationId xmlns:p14="http://schemas.microsoft.com/office/powerpoint/2010/main" val="25166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8"/>
                                        </p:tgtEl>
                                        <p:attrNameLst>
                                          <p:attrName>fillcolor</p:attrName>
                                        </p:attrNameLst>
                                      </p:cBhvr>
                                      <p:to>
                                        <a:srgbClr val="FFFF00"/>
                                      </p:to>
                                    </p:animClr>
                                    <p:set>
                                      <p:cBhvr>
                                        <p:cTn id="7" dur="500" fill="hold"/>
                                        <p:tgtEl>
                                          <p:spTgt spid="8"/>
                                        </p:tgtEl>
                                        <p:attrNameLst>
                                          <p:attrName>fill.type</p:attrName>
                                        </p:attrNameLst>
                                      </p:cBhvr>
                                      <p:to>
                                        <p:strVal val="solid"/>
                                      </p:to>
                                    </p:set>
                                    <p:set>
                                      <p:cBhvr>
                                        <p:cTn id="8" dur="500" fill="hold"/>
                                        <p:tgtEl>
                                          <p:spTgt spid="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500" fill="hold"/>
                                        <p:tgtEl>
                                          <p:spTgt spid="6"/>
                                        </p:tgtEl>
                                        <p:attrNameLst>
                                          <p:attrName>fillcolor</p:attrName>
                                        </p:attrNameLst>
                                      </p:cBhvr>
                                      <p:to>
                                        <a:srgbClr val="FFFF00"/>
                                      </p:to>
                                    </p:animClr>
                                    <p:set>
                                      <p:cBhvr>
                                        <p:cTn id="13" dur="500" fill="hold"/>
                                        <p:tgtEl>
                                          <p:spTgt spid="6"/>
                                        </p:tgtEl>
                                        <p:attrNameLst>
                                          <p:attrName>fill.type</p:attrName>
                                        </p:attrNameLst>
                                      </p:cBhvr>
                                      <p:to>
                                        <p:strVal val="solid"/>
                                      </p:to>
                                    </p:set>
                                    <p:set>
                                      <p:cBhvr>
                                        <p:cTn id="14" dur="500" fill="hold"/>
                                        <p:tgtEl>
                                          <p:spTgt spid="6"/>
                                        </p:tgtEl>
                                        <p:attrNameLst>
                                          <p:attrName>fill.on</p:attrName>
                                        </p:attrNameLst>
                                      </p:cBhvr>
                                      <p:to>
                                        <p:strVal val="true"/>
                                      </p:to>
                                    </p:set>
                                  </p:childTnLst>
                                </p:cTn>
                              </p:par>
                              <p:par>
                                <p:cTn id="15" presetID="1" presetClass="emph" presetSubtype="2" fill="hold" nodeType="withEffect">
                                  <p:stCondLst>
                                    <p:cond delay="0"/>
                                  </p:stCondLst>
                                  <p:childTnLst>
                                    <p:animClr clrSpc="rgb" dir="cw">
                                      <p:cBhvr>
                                        <p:cTn id="16" dur="500" fill="hold"/>
                                        <p:tgtEl>
                                          <p:spTgt spid="8"/>
                                        </p:tgtEl>
                                        <p:attrNameLst>
                                          <p:attrName>fillcolor</p:attrName>
                                        </p:attrNameLst>
                                      </p:cBhvr>
                                      <p:to>
                                        <a:schemeClr val="bg1"/>
                                      </p:to>
                                    </p:animClr>
                                    <p:set>
                                      <p:cBhvr>
                                        <p:cTn id="17" dur="500" fill="hold"/>
                                        <p:tgtEl>
                                          <p:spTgt spid="8"/>
                                        </p:tgtEl>
                                        <p:attrNameLst>
                                          <p:attrName>fill.type</p:attrName>
                                        </p:attrNameLst>
                                      </p:cBhvr>
                                      <p:to>
                                        <p:strVal val="solid"/>
                                      </p:to>
                                    </p:set>
                                    <p:set>
                                      <p:cBhvr>
                                        <p:cTn id="18" dur="500" fill="hold"/>
                                        <p:tgtEl>
                                          <p:spTgt spid="8"/>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 presetClass="emph" presetSubtype="2" fill="hold" grpId="0" nodeType="clickEffect">
                                  <p:stCondLst>
                                    <p:cond delay="0"/>
                                  </p:stCondLst>
                                  <p:childTnLst>
                                    <p:animClr clrSpc="rgb" dir="cw">
                                      <p:cBhvr>
                                        <p:cTn id="22" dur="500" fill="hold"/>
                                        <p:tgtEl>
                                          <p:spTgt spid="9"/>
                                        </p:tgtEl>
                                        <p:attrNameLst>
                                          <p:attrName>fillcolor</p:attrName>
                                        </p:attrNameLst>
                                      </p:cBhvr>
                                      <p:to>
                                        <a:srgbClr val="FFFF00"/>
                                      </p:to>
                                    </p:animClr>
                                    <p:set>
                                      <p:cBhvr>
                                        <p:cTn id="23" dur="500" fill="hold"/>
                                        <p:tgtEl>
                                          <p:spTgt spid="9"/>
                                        </p:tgtEl>
                                        <p:attrNameLst>
                                          <p:attrName>fill.type</p:attrName>
                                        </p:attrNameLst>
                                      </p:cBhvr>
                                      <p:to>
                                        <p:strVal val="solid"/>
                                      </p:to>
                                    </p:set>
                                    <p:set>
                                      <p:cBhvr>
                                        <p:cTn id="24" dur="500" fill="hold"/>
                                        <p:tgtEl>
                                          <p:spTgt spid="9"/>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6"/>
                                        </p:tgtEl>
                                        <p:attrNameLst>
                                          <p:attrName>fillcolor</p:attrName>
                                        </p:attrNameLst>
                                      </p:cBhvr>
                                      <p:to>
                                        <a:schemeClr val="bg1"/>
                                      </p:to>
                                    </p:animClr>
                                    <p:set>
                                      <p:cBhvr>
                                        <p:cTn id="27" dur="500" fill="hold"/>
                                        <p:tgtEl>
                                          <p:spTgt spid="6"/>
                                        </p:tgtEl>
                                        <p:attrNameLst>
                                          <p:attrName>fill.type</p:attrName>
                                        </p:attrNameLst>
                                      </p:cBhvr>
                                      <p:to>
                                        <p:strVal val="solid"/>
                                      </p:to>
                                    </p:set>
                                    <p:set>
                                      <p:cBhvr>
                                        <p:cTn id="28" dur="500" fill="hold"/>
                                        <p:tgtEl>
                                          <p:spTgt spid="6"/>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 presetClass="emph" presetSubtype="2" fill="hold" nodeType="clickEffect">
                                  <p:stCondLst>
                                    <p:cond delay="0"/>
                                  </p:stCondLst>
                                  <p:childTnLst>
                                    <p:animClr clrSpc="rgb" dir="cw">
                                      <p:cBhvr>
                                        <p:cTn id="32" dur="500" fill="hold"/>
                                        <p:tgtEl>
                                          <p:spTgt spid="10"/>
                                        </p:tgtEl>
                                        <p:attrNameLst>
                                          <p:attrName>fillcolor</p:attrName>
                                        </p:attrNameLst>
                                      </p:cBhvr>
                                      <p:to>
                                        <a:srgbClr val="FFFF00"/>
                                      </p:to>
                                    </p:animClr>
                                    <p:set>
                                      <p:cBhvr>
                                        <p:cTn id="33" dur="500" fill="hold"/>
                                        <p:tgtEl>
                                          <p:spTgt spid="10"/>
                                        </p:tgtEl>
                                        <p:attrNameLst>
                                          <p:attrName>fill.type</p:attrName>
                                        </p:attrNameLst>
                                      </p:cBhvr>
                                      <p:to>
                                        <p:strVal val="solid"/>
                                      </p:to>
                                    </p:set>
                                    <p:set>
                                      <p:cBhvr>
                                        <p:cTn id="34" dur="500" fill="hold"/>
                                        <p:tgtEl>
                                          <p:spTgt spid="10"/>
                                        </p:tgtEl>
                                        <p:attrNameLst>
                                          <p:attrName>fill.on</p:attrName>
                                        </p:attrNameLst>
                                      </p:cBhvr>
                                      <p:to>
                                        <p:strVal val="true"/>
                                      </p:to>
                                    </p:set>
                                  </p:childTnLst>
                                </p:cTn>
                              </p:par>
                              <p:par>
                                <p:cTn id="35" presetID="1" presetClass="emph" presetSubtype="2" fill="hold" nodeType="withEffect">
                                  <p:stCondLst>
                                    <p:cond delay="0"/>
                                  </p:stCondLst>
                                  <p:childTnLst>
                                    <p:animClr clrSpc="rgb" dir="cw">
                                      <p:cBhvr>
                                        <p:cTn id="36" dur="500" fill="hold"/>
                                        <p:tgtEl>
                                          <p:spTgt spid="9"/>
                                        </p:tgtEl>
                                        <p:attrNameLst>
                                          <p:attrName>fillcolor</p:attrName>
                                        </p:attrNameLst>
                                      </p:cBhvr>
                                      <p:to>
                                        <a:schemeClr val="bg1"/>
                                      </p:to>
                                    </p:animClr>
                                    <p:set>
                                      <p:cBhvr>
                                        <p:cTn id="37" dur="500" fill="hold"/>
                                        <p:tgtEl>
                                          <p:spTgt spid="9"/>
                                        </p:tgtEl>
                                        <p:attrNameLst>
                                          <p:attrName>fill.type</p:attrName>
                                        </p:attrNameLst>
                                      </p:cBhvr>
                                      <p:to>
                                        <p:strVal val="solid"/>
                                      </p:to>
                                    </p:set>
                                    <p:set>
                                      <p:cBhvr>
                                        <p:cTn id="38" dur="5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Mission</a:t>
            </a:r>
          </a:p>
        </p:txBody>
      </p:sp>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6</a:t>
            </a:fld>
            <a:endParaRPr lang="en-US" dirty="0"/>
          </a:p>
        </p:txBody>
      </p:sp>
      <p:sp>
        <p:nvSpPr>
          <p:cNvPr id="6" name="AutoShape 4"/>
          <p:cNvSpPr>
            <a:spLocks noChangeArrowheads="1"/>
          </p:cNvSpPr>
          <p:nvPr/>
        </p:nvSpPr>
        <p:spPr bwMode="auto">
          <a:xfrm>
            <a:off x="1752600" y="2514600"/>
            <a:ext cx="2667000" cy="1371600"/>
          </a:xfrm>
          <a:prstGeom prst="roundRect">
            <a:avLst>
              <a:gd name="adj" fmla="val 16667"/>
            </a:avLst>
          </a:prstGeom>
          <a:solidFill>
            <a:srgbClr val="0000FF"/>
          </a:solidFill>
          <a:ln w="25400">
            <a:solidFill>
              <a:schemeClr val="tx1"/>
            </a:solidFill>
            <a:round/>
            <a:headEnd/>
            <a:tailEnd/>
          </a:ln>
        </p:spPr>
        <p:txBody>
          <a:bodyPr wrap="none" anchor="ctr"/>
          <a:lstStyle>
            <a:lvl1pPr eaLnBrk="0" hangingPunct="0">
              <a:defRPr sz="2400">
                <a:solidFill>
                  <a:schemeClr val="tx1"/>
                </a:solidFill>
                <a:latin typeface="Trebuchet MS" charset="0"/>
                <a:ea typeface="ＭＳ Ｐゴシック" charset="-128"/>
              </a:defRPr>
            </a:lvl1pPr>
            <a:lvl2pPr marL="742950" indent="-285750"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eaLnBrk="1" hangingPunct="1"/>
            <a:r>
              <a:rPr lang="en-US" altLang="en-US" sz="2000" b="1" dirty="0">
                <a:solidFill>
                  <a:schemeClr val="bg1"/>
                </a:solidFill>
              </a:rPr>
              <a:t>load a file containing </a:t>
            </a:r>
          </a:p>
          <a:p>
            <a:pPr algn="ctr" eaLnBrk="1" hangingPunct="1"/>
            <a:r>
              <a:rPr lang="en-US" altLang="en-US" sz="2000" b="1" dirty="0">
                <a:solidFill>
                  <a:schemeClr val="bg1"/>
                </a:solidFill>
              </a:rPr>
              <a:t>a list of logical </a:t>
            </a:r>
          </a:p>
          <a:p>
            <a:pPr algn="ctr" eaLnBrk="1" hangingPunct="1"/>
            <a:r>
              <a:rPr lang="en-US" altLang="en-US" sz="2000" b="1" dirty="0">
                <a:solidFill>
                  <a:schemeClr val="bg1"/>
                </a:solidFill>
              </a:rPr>
              <a:t>addresses</a:t>
            </a:r>
            <a:endParaRPr lang="en-US" altLang="en-US" sz="2000" b="1" baseline="-25000" dirty="0">
              <a:solidFill>
                <a:schemeClr val="bg1"/>
              </a:solidFill>
            </a:endParaRPr>
          </a:p>
        </p:txBody>
      </p:sp>
      <p:sp>
        <p:nvSpPr>
          <p:cNvPr id="7" name="Text Box 5"/>
          <p:cNvSpPr txBox="1">
            <a:spLocks noChangeArrowheads="1"/>
          </p:cNvSpPr>
          <p:nvPr/>
        </p:nvSpPr>
        <p:spPr bwMode="auto">
          <a:xfrm>
            <a:off x="4648200" y="1600201"/>
            <a:ext cx="3124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rebuchet MS" charset="0"/>
                <a:ea typeface="ＭＳ Ｐゴシック" charset="-128"/>
              </a:defRPr>
            </a:lvl1pPr>
            <a:lvl2pPr marL="742950" indent="-285750"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eaLnBrk="1" hangingPunct="1">
              <a:spcBef>
                <a:spcPct val="50000"/>
              </a:spcBef>
            </a:pPr>
            <a:r>
              <a:rPr lang="en-US" altLang="en-US" b="1"/>
              <a:t>Translating Address</a:t>
            </a:r>
            <a:endParaRPr lang="en-US" altLang="en-US" b="1" dirty="0"/>
          </a:p>
        </p:txBody>
      </p:sp>
      <p:sp>
        <p:nvSpPr>
          <p:cNvPr id="8" name="Text Box 6"/>
          <p:cNvSpPr txBox="1">
            <a:spLocks noChangeArrowheads="1"/>
          </p:cNvSpPr>
          <p:nvPr/>
        </p:nvSpPr>
        <p:spPr bwMode="auto">
          <a:xfrm>
            <a:off x="1752600" y="16002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rebuchet MS" charset="0"/>
                <a:ea typeface="ＭＳ Ｐゴシック" charset="-128"/>
              </a:defRPr>
            </a:lvl1pPr>
            <a:lvl2pPr marL="742950" indent="-285750"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eaLnBrk="1" hangingPunct="1">
              <a:spcBef>
                <a:spcPct val="50000"/>
              </a:spcBef>
            </a:pPr>
            <a:r>
              <a:rPr lang="en-US" altLang="en-US" b="1" dirty="0">
                <a:solidFill>
                  <a:srgbClr val="0000FF"/>
                </a:solidFill>
              </a:rPr>
              <a:t>Loading</a:t>
            </a:r>
          </a:p>
        </p:txBody>
      </p:sp>
      <p:sp>
        <p:nvSpPr>
          <p:cNvPr id="9" name="Text Box 7"/>
          <p:cNvSpPr txBox="1">
            <a:spLocks noChangeArrowheads="1"/>
          </p:cNvSpPr>
          <p:nvPr/>
        </p:nvSpPr>
        <p:spPr bwMode="auto">
          <a:xfrm>
            <a:off x="7620000" y="16002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rebuchet MS" charset="0"/>
                <a:ea typeface="ＭＳ Ｐゴシック" charset="-128"/>
              </a:defRPr>
            </a:lvl1pPr>
            <a:lvl2pPr marL="742950" indent="-285750"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eaLnBrk="1" hangingPunct="1">
              <a:spcBef>
                <a:spcPct val="50000"/>
              </a:spcBef>
            </a:pPr>
            <a:r>
              <a:rPr lang="en-US" altLang="en-US" b="1" dirty="0">
                <a:solidFill>
                  <a:srgbClr val="008000"/>
                </a:solidFill>
              </a:rPr>
              <a:t> Output Values </a:t>
            </a:r>
          </a:p>
        </p:txBody>
      </p:sp>
      <p:sp>
        <p:nvSpPr>
          <p:cNvPr id="10" name="Line 8"/>
          <p:cNvSpPr>
            <a:spLocks noChangeShapeType="1"/>
          </p:cNvSpPr>
          <p:nvPr/>
        </p:nvSpPr>
        <p:spPr bwMode="auto">
          <a:xfrm>
            <a:off x="1600200" y="2209800"/>
            <a:ext cx="8991600" cy="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11" name="AutoShape 9"/>
          <p:cNvSpPr>
            <a:spLocks noChangeArrowheads="1"/>
          </p:cNvSpPr>
          <p:nvPr/>
        </p:nvSpPr>
        <p:spPr bwMode="auto">
          <a:xfrm>
            <a:off x="4648200" y="2514600"/>
            <a:ext cx="2895600" cy="1371600"/>
          </a:xfrm>
          <a:prstGeom prst="roundRect">
            <a:avLst>
              <a:gd name="adj" fmla="val 16667"/>
            </a:avLst>
          </a:prstGeom>
          <a:solidFill>
            <a:schemeClr val="tx1"/>
          </a:solidFill>
          <a:ln w="25400">
            <a:solidFill>
              <a:schemeClr val="tx1"/>
            </a:solidFill>
            <a:round/>
            <a:headEnd/>
            <a:tailEnd/>
          </a:ln>
        </p:spPr>
        <p:txBody>
          <a:bodyPr wrap="none" anchor="ctr"/>
          <a:lstStyle>
            <a:lvl1pPr eaLnBrk="0" hangingPunct="0">
              <a:defRPr sz="2400">
                <a:solidFill>
                  <a:schemeClr val="tx1"/>
                </a:solidFill>
                <a:latin typeface="Trebuchet MS" charset="0"/>
                <a:ea typeface="ＭＳ Ｐゴシック" charset="-128"/>
              </a:defRPr>
            </a:lvl1pPr>
            <a:lvl2pPr marL="742950" indent="-285750"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eaLnBrk="1" hangingPunct="1"/>
            <a:r>
              <a:rPr lang="en-US" altLang="en-US" sz="2000" b="1" dirty="0">
                <a:solidFill>
                  <a:schemeClr val="bg1"/>
                </a:solidFill>
              </a:rPr>
              <a:t>translate logical </a:t>
            </a:r>
          </a:p>
          <a:p>
            <a:pPr algn="ctr" eaLnBrk="1" hangingPunct="1"/>
            <a:r>
              <a:rPr lang="en-US" altLang="en-US" sz="2000" b="1" dirty="0">
                <a:solidFill>
                  <a:schemeClr val="bg1"/>
                </a:solidFill>
              </a:rPr>
              <a:t>addresses into </a:t>
            </a:r>
          </a:p>
          <a:p>
            <a:pPr algn="ctr" eaLnBrk="1" hangingPunct="1"/>
            <a:r>
              <a:rPr lang="en-US" altLang="en-US" sz="2000" b="1" dirty="0">
                <a:solidFill>
                  <a:schemeClr val="bg1"/>
                </a:solidFill>
              </a:rPr>
              <a:t>physical  addresses </a:t>
            </a:r>
            <a:endParaRPr lang="en-US" altLang="en-US" sz="2000" b="1" baseline="-25000" dirty="0">
              <a:solidFill>
                <a:schemeClr val="bg1"/>
              </a:solidFill>
            </a:endParaRPr>
          </a:p>
        </p:txBody>
      </p:sp>
      <p:sp>
        <p:nvSpPr>
          <p:cNvPr id="13" name="AutoShape 11"/>
          <p:cNvSpPr>
            <a:spLocks noChangeArrowheads="1"/>
          </p:cNvSpPr>
          <p:nvPr/>
        </p:nvSpPr>
        <p:spPr bwMode="auto">
          <a:xfrm>
            <a:off x="7772400" y="2514600"/>
            <a:ext cx="2667000" cy="1371600"/>
          </a:xfrm>
          <a:prstGeom prst="roundRect">
            <a:avLst>
              <a:gd name="adj" fmla="val 16667"/>
            </a:avLst>
          </a:prstGeom>
          <a:solidFill>
            <a:srgbClr val="008000"/>
          </a:solidFill>
          <a:ln>
            <a:headEnd/>
            <a:tailEnd/>
          </a:ln>
        </p:spPr>
        <p:style>
          <a:lnRef idx="2">
            <a:schemeClr val="accent4"/>
          </a:lnRef>
          <a:fillRef idx="1">
            <a:schemeClr val="lt1"/>
          </a:fillRef>
          <a:effectRef idx="0">
            <a:schemeClr val="accent4"/>
          </a:effectRef>
          <a:fontRef idx="minor">
            <a:schemeClr val="dk1"/>
          </a:fontRef>
        </p:style>
        <p:txBody>
          <a:bodyPr wrap="none" anchor="ctr"/>
          <a:lstStyle/>
          <a:p>
            <a:pPr algn="ctr">
              <a:defRPr/>
            </a:pPr>
            <a:r>
              <a:rPr lang="en-US" sz="2000" b="1" dirty="0">
                <a:solidFill>
                  <a:schemeClr val="bg1"/>
                </a:solidFill>
                <a:ea typeface="ＭＳ Ｐゴシック" charset="0"/>
                <a:cs typeface="Arial" charset="0"/>
              </a:rPr>
              <a:t>output the value of </a:t>
            </a:r>
          </a:p>
          <a:p>
            <a:pPr algn="ctr">
              <a:defRPr/>
            </a:pPr>
            <a:r>
              <a:rPr lang="en-US" sz="2000" b="1" dirty="0">
                <a:solidFill>
                  <a:schemeClr val="bg1"/>
                </a:solidFill>
                <a:ea typeface="ＭＳ Ｐゴシック" charset="0"/>
                <a:cs typeface="Arial" charset="0"/>
              </a:rPr>
              <a:t>the byte stored at </a:t>
            </a:r>
          </a:p>
          <a:p>
            <a:pPr algn="ctr">
              <a:defRPr/>
            </a:pPr>
            <a:r>
              <a:rPr lang="en-US" sz="2000" b="1" dirty="0">
                <a:solidFill>
                  <a:schemeClr val="bg1"/>
                </a:solidFill>
                <a:ea typeface="ＭＳ Ｐゴシック" charset="0"/>
                <a:cs typeface="Arial" charset="0"/>
              </a:rPr>
              <a:t>the translated </a:t>
            </a:r>
          </a:p>
          <a:p>
            <a:pPr algn="ctr">
              <a:defRPr/>
            </a:pPr>
            <a:r>
              <a:rPr lang="en-US" sz="2000" b="1" dirty="0">
                <a:solidFill>
                  <a:schemeClr val="bg1"/>
                </a:solidFill>
                <a:ea typeface="ＭＳ Ｐゴシック" charset="0"/>
                <a:cs typeface="Arial" charset="0"/>
              </a:rPr>
              <a:t>physical address. </a:t>
            </a:r>
            <a:endParaRPr lang="en-US" sz="2000" b="1" baseline="-25000" dirty="0">
              <a:solidFill>
                <a:schemeClr val="bg1"/>
              </a:solidFill>
              <a:ea typeface="ＭＳ Ｐゴシック" charset="0"/>
              <a:cs typeface="Arial" charset="0"/>
            </a:endParaRPr>
          </a:p>
        </p:txBody>
      </p:sp>
      <p:sp>
        <p:nvSpPr>
          <p:cNvPr id="15" name="AutoShape 13"/>
          <p:cNvSpPr>
            <a:spLocks noChangeArrowheads="1"/>
          </p:cNvSpPr>
          <p:nvPr/>
        </p:nvSpPr>
        <p:spPr bwMode="auto">
          <a:xfrm>
            <a:off x="4572000" y="2438400"/>
            <a:ext cx="228600" cy="228600"/>
          </a:xfrm>
          <a:prstGeom prst="sun">
            <a:avLst>
              <a:gd name="adj" fmla="val 25000"/>
            </a:avLst>
          </a:prstGeom>
          <a:solidFill>
            <a:srgbClr val="CC0000"/>
          </a:solidFill>
          <a:ln w="22225">
            <a:solidFill>
              <a:srgbClr val="CC0000"/>
            </a:solidFill>
            <a:miter lim="800000"/>
            <a:headEnd/>
            <a:tailEnd type="none" w="sm" len="med"/>
          </a:ln>
        </p:spPr>
        <p:txBody>
          <a:bodyPr wrap="none" anchor="ctr"/>
          <a:lstStyle>
            <a:lvl1pPr eaLnBrk="0" hangingPunct="0">
              <a:defRPr sz="2400">
                <a:solidFill>
                  <a:schemeClr val="tx1"/>
                </a:solidFill>
                <a:latin typeface="Trebuchet MS" charset="0"/>
                <a:ea typeface="ＭＳ Ｐゴシック" charset="-128"/>
              </a:defRPr>
            </a:lvl1pPr>
            <a:lvl2pPr marL="742950" indent="-285750"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eaLnBrk="1" hangingPunct="1"/>
            <a:endParaRPr lang="en-US" altLang="en-US"/>
          </a:p>
        </p:txBody>
      </p:sp>
    </p:spTree>
    <p:extLst>
      <p:ext uri="{BB962C8B-B14F-4D97-AF65-F5344CB8AC3E}">
        <p14:creationId xmlns:p14="http://schemas.microsoft.com/office/powerpoint/2010/main" val="132138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3"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228600"/>
            <a:ext cx="8534400" cy="990600"/>
          </a:xfrm>
        </p:spPr>
        <p:txBody>
          <a:bodyPr/>
          <a:lstStyle/>
          <a:p>
            <a:r>
              <a:rPr lang="en-US" altLang="en-US" sz="3200" dirty="0"/>
              <a:t>Basic Idea of Virtual Memory: </a:t>
            </a:r>
            <a:br>
              <a:rPr lang="en-US" altLang="en-US" sz="3200" dirty="0"/>
            </a:br>
            <a:r>
              <a:rPr lang="en-US" altLang="en-US" sz="3200" dirty="0">
                <a:solidFill>
                  <a:srgbClr val="FF0000"/>
                </a:solidFill>
              </a:rPr>
              <a:t>Virtual Memory is Larger Than Physical Memory</a:t>
            </a:r>
          </a:p>
        </p:txBody>
      </p:sp>
      <p:pic>
        <p:nvPicPr>
          <p:cNvPr id="2" name="Picture 1"/>
          <p:cNvPicPr>
            <a:picLocks noChangeAspect="1"/>
          </p:cNvPicPr>
          <p:nvPr/>
        </p:nvPicPr>
        <p:blipFill>
          <a:blip r:embed="rId3"/>
          <a:stretch>
            <a:fillRect/>
          </a:stretch>
        </p:blipFill>
        <p:spPr>
          <a:xfrm>
            <a:off x="2514600" y="1221783"/>
            <a:ext cx="6685288" cy="5295052"/>
          </a:xfrm>
          <a:prstGeom prst="rect">
            <a:avLst/>
          </a:prstGeom>
        </p:spPr>
      </p:pic>
    </p:spTree>
    <p:extLst>
      <p:ext uri="{BB962C8B-B14F-4D97-AF65-F5344CB8AC3E}">
        <p14:creationId xmlns:p14="http://schemas.microsoft.com/office/powerpoint/2010/main" val="385743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16-bit Logical Addresses</a:t>
            </a:r>
            <a:endParaRPr lang="en-US" dirty="0"/>
          </a:p>
        </p:txBody>
      </p:sp>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8</a:t>
            </a:fld>
            <a:endParaRPr lang="en-US" dirty="0"/>
          </a:p>
        </p:txBody>
      </p:sp>
      <p:pic>
        <p:nvPicPr>
          <p:cNvPr id="4" name="Picture 3"/>
          <p:cNvPicPr>
            <a:picLocks noChangeAspect="1"/>
          </p:cNvPicPr>
          <p:nvPr/>
        </p:nvPicPr>
        <p:blipFill>
          <a:blip r:embed="rId2"/>
          <a:stretch>
            <a:fillRect/>
          </a:stretch>
        </p:blipFill>
        <p:spPr>
          <a:xfrm>
            <a:off x="1524000" y="2200162"/>
            <a:ext cx="9144000" cy="2457676"/>
          </a:xfrm>
          <a:prstGeom prst="rect">
            <a:avLst/>
          </a:prstGeom>
        </p:spPr>
      </p:pic>
    </p:spTree>
    <p:extLst>
      <p:ext uri="{BB962C8B-B14F-4D97-AF65-F5344CB8AC3E}">
        <p14:creationId xmlns:p14="http://schemas.microsoft.com/office/powerpoint/2010/main" val="286734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52400" y="381000"/>
            <a:ext cx="12039600" cy="838200"/>
          </a:xfrm>
        </p:spPr>
        <p:txBody>
          <a:bodyPr/>
          <a:lstStyle/>
          <a:p>
            <a:r>
              <a:rPr lang="en-US" b="1" dirty="0">
                <a:solidFill>
                  <a:srgbClr val="FF0000"/>
                </a:solidFill>
                <a:sym typeface="Wingdings 2" panose="05020102010507070707" pitchFamily="18" charset="2"/>
              </a:rPr>
              <a:t> </a:t>
            </a:r>
            <a:r>
              <a:rPr lang="en-US" altLang="en-US" dirty="0">
                <a:solidFill>
                  <a:srgbClr val="FF0000"/>
                </a:solidFill>
              </a:rPr>
              <a:t>Exercise 1 (</a:t>
            </a:r>
            <a:r>
              <a:rPr lang="en-US" altLang="en-US" dirty="0" err="1">
                <a:solidFill>
                  <a:srgbClr val="FF0000"/>
                </a:solidFill>
              </a:rPr>
              <a:t>Plickers</a:t>
            </a:r>
            <a:r>
              <a:rPr lang="en-US" altLang="en-US" dirty="0">
                <a:solidFill>
                  <a:srgbClr val="FF0000"/>
                </a:solidFill>
              </a:rPr>
              <a:t>): </a:t>
            </a:r>
            <a:r>
              <a:rPr lang="en-US" altLang="en-US" dirty="0"/>
              <a:t>System Parameters</a:t>
            </a:r>
          </a:p>
        </p:txBody>
      </p:sp>
      <p:sp>
        <p:nvSpPr>
          <p:cNvPr id="40963" name="Content Placeholder 2"/>
          <p:cNvSpPr>
            <a:spLocks noGrp="1"/>
          </p:cNvSpPr>
          <p:nvPr>
            <p:ph idx="1"/>
          </p:nvPr>
        </p:nvSpPr>
        <p:spPr>
          <a:xfrm>
            <a:off x="1447800" y="1208314"/>
            <a:ext cx="8086725" cy="4953000"/>
          </a:xfrm>
        </p:spPr>
        <p:txBody>
          <a:bodyPr/>
          <a:lstStyle/>
          <a:p>
            <a:pPr>
              <a:buFont typeface="Arial" panose="020B0604020202020204" pitchFamily="34" charset="0"/>
              <a:buChar char="•"/>
            </a:pPr>
            <a:r>
              <a:rPr lang="en-US" dirty="0"/>
              <a:t>Page table size: 2</a:t>
            </a:r>
            <a:r>
              <a:rPr lang="en-US" baseline="30000" dirty="0"/>
              <a:t>8</a:t>
            </a:r>
          </a:p>
          <a:p>
            <a:pPr>
              <a:buFont typeface="Arial" panose="020B0604020202020204" pitchFamily="34" charset="0"/>
              <a:buChar char="•"/>
            </a:pPr>
            <a:r>
              <a:rPr lang="en-US" dirty="0"/>
              <a:t>Number of TLB entries: 16</a:t>
            </a:r>
          </a:p>
          <a:p>
            <a:pPr>
              <a:buFont typeface="Arial" panose="020B0604020202020204" pitchFamily="34" charset="0"/>
              <a:buChar char="•"/>
            </a:pPr>
            <a:r>
              <a:rPr lang="en-US" dirty="0"/>
              <a:t>Page size: 2</a:t>
            </a:r>
            <a:r>
              <a:rPr lang="en-US" baseline="30000" dirty="0"/>
              <a:t>8</a:t>
            </a:r>
            <a:r>
              <a:rPr lang="en-US" dirty="0"/>
              <a:t> bytes</a:t>
            </a:r>
          </a:p>
          <a:p>
            <a:pPr>
              <a:buFont typeface="Arial" panose="020B0604020202020204" pitchFamily="34" charset="0"/>
              <a:buChar char="•"/>
            </a:pPr>
            <a:r>
              <a:rPr lang="en-US" dirty="0"/>
              <a:t>Physical memory size: 64 KB</a:t>
            </a:r>
          </a:p>
          <a:p>
            <a:pPr>
              <a:buFont typeface="Arial" panose="020B0604020202020204" pitchFamily="34" charset="0"/>
              <a:buChar char="•"/>
            </a:pPr>
            <a:r>
              <a:rPr lang="en-US" dirty="0"/>
              <a:t>Frame size: 2</a:t>
            </a:r>
            <a:r>
              <a:rPr lang="en-US" baseline="30000" dirty="0"/>
              <a:t>8</a:t>
            </a:r>
            <a:r>
              <a:rPr lang="en-US" dirty="0"/>
              <a:t> bytes</a:t>
            </a:r>
          </a:p>
          <a:p>
            <a:pPr>
              <a:buFont typeface="Arial" panose="020B0604020202020204" pitchFamily="34" charset="0"/>
              <a:buChar char="•"/>
            </a:pPr>
            <a:endParaRPr lang="en-US" dirty="0"/>
          </a:p>
          <a:p>
            <a:pPr>
              <a:buFont typeface="Arial" panose="020B0604020202020204" pitchFamily="34" charset="0"/>
              <a:buChar char="•"/>
            </a:pPr>
            <a:r>
              <a:rPr lang="en-US" dirty="0">
                <a:solidFill>
                  <a:srgbClr val="FF0000"/>
                </a:solidFill>
              </a:rPr>
              <a:t>How many frames are there? </a:t>
            </a:r>
          </a:p>
          <a:p>
            <a:pPr>
              <a:buFont typeface="Arial" panose="020B0604020202020204" pitchFamily="34" charset="0"/>
              <a:buChar char="•"/>
            </a:pPr>
            <a:endParaRPr lang="en-US" dirty="0"/>
          </a:p>
        </p:txBody>
      </p:sp>
      <p:sp>
        <p:nvSpPr>
          <p:cNvPr id="2" name="Rectangle 1"/>
          <p:cNvSpPr/>
          <p:nvPr/>
        </p:nvSpPr>
        <p:spPr>
          <a:xfrm>
            <a:off x="7972425" y="3886200"/>
            <a:ext cx="3124200" cy="2062103"/>
          </a:xfrm>
          <a:prstGeom prst="rect">
            <a:avLst/>
          </a:prstGeom>
        </p:spPr>
        <p:txBody>
          <a:bodyPr wrap="square">
            <a:spAutoFit/>
          </a:bodyPr>
          <a:lstStyle/>
          <a:p>
            <a:r>
              <a:rPr lang="en-US" sz="3200" dirty="0">
                <a:latin typeface="+mn-lt"/>
              </a:rPr>
              <a:t>A. 16 </a:t>
            </a:r>
          </a:p>
          <a:p>
            <a:r>
              <a:rPr lang="en-US" sz="3200" dirty="0">
                <a:latin typeface="+mn-lt"/>
              </a:rPr>
              <a:t>B. 64</a:t>
            </a:r>
          </a:p>
          <a:p>
            <a:r>
              <a:rPr lang="en-US" sz="3200" dirty="0">
                <a:latin typeface="+mn-lt"/>
              </a:rPr>
              <a:t>C. 128</a:t>
            </a:r>
          </a:p>
          <a:p>
            <a:r>
              <a:rPr lang="en-US" sz="3200" dirty="0">
                <a:latin typeface="+mn-lt"/>
              </a:rPr>
              <a:t>D. 256</a:t>
            </a:r>
          </a:p>
        </p:txBody>
      </p:sp>
    </p:spTree>
    <p:extLst>
      <p:ext uri="{BB962C8B-B14F-4D97-AF65-F5344CB8AC3E}">
        <p14:creationId xmlns:p14="http://schemas.microsoft.com/office/powerpoint/2010/main" val="1967126388"/>
      </p:ext>
    </p:extLst>
  </p:cSld>
  <p:clrMapOvr>
    <a:masterClrMapping/>
  </p:clrMapOvr>
</p:sld>
</file>

<file path=ppt/theme/theme1.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rgbClr val="FF0000"/>
            </a:solidFill>
            <a:latin typeface="Calibri"/>
            <a:cs typeface="Calibri"/>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6750</TotalTime>
  <Words>2447</Words>
  <Application>Microsoft Macintosh PowerPoint</Application>
  <PresentationFormat>Widescreen</PresentationFormat>
  <Paragraphs>345</Paragraphs>
  <Slides>33</Slides>
  <Notes>29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MS PGothic</vt:lpstr>
      <vt:lpstr>MS PGothic</vt:lpstr>
      <vt:lpstr>SimSun</vt:lpstr>
      <vt:lpstr>Arial</vt:lpstr>
      <vt:lpstr>Calibri</vt:lpstr>
      <vt:lpstr>Courier New</vt:lpstr>
      <vt:lpstr>Helvetica</vt:lpstr>
      <vt:lpstr>Symbol</vt:lpstr>
      <vt:lpstr>Times New Roman</vt:lpstr>
      <vt:lpstr>Trebuchet MS</vt:lpstr>
      <vt:lpstr>Wingdings 2</vt:lpstr>
      <vt:lpstr>5_Office Theme</vt:lpstr>
      <vt:lpstr>PowerPoint Presentation</vt:lpstr>
      <vt:lpstr>PowerPoint Presentation</vt:lpstr>
      <vt:lpstr>PowerPoint Presentation</vt:lpstr>
      <vt:lpstr>PowerPoint Presentation</vt:lpstr>
      <vt:lpstr>PowerPoint Presentation</vt:lpstr>
      <vt:lpstr>Your Mission</vt:lpstr>
      <vt:lpstr>Basic Idea of Virtual Memory:  Virtual Memory is Larger Than Physical Memory</vt:lpstr>
      <vt:lpstr>16-bit Logical Addresses</vt:lpstr>
      <vt:lpstr> Exercise 1 (Plickers): System Parameters</vt:lpstr>
      <vt:lpstr>Exercise 2 (Plickers): System Parameters</vt:lpstr>
      <vt:lpstr>A Paging System with   Translation Look-aside Buffers (TLB)</vt:lpstr>
      <vt:lpstr>Address Translations: An algorithm</vt:lpstr>
      <vt:lpstr> Exercise 3: What are the three key data structures in the paging system?</vt:lpstr>
      <vt:lpstr> Exercise 4 (Plickers):  A Question about Page Faults</vt:lpstr>
      <vt:lpstr>Handling Page Faults</vt:lpstr>
      <vt:lpstr>Backing_Store vs. Virtual Memory</vt:lpstr>
      <vt:lpstr>Handling Page Faults</vt:lpstr>
      <vt:lpstr>Accessing BACKING_STORE</vt:lpstr>
      <vt:lpstr> Exercise 5 (Plickers): No Page Replacement</vt:lpstr>
      <vt:lpstr>The First Step</vt:lpstr>
      <vt:lpstr>Discuss key issues </vt:lpstr>
      <vt:lpstr>Time Management</vt:lpstr>
      <vt:lpstr>Implementation Idea:  Extracting Page Numbers and Offset</vt:lpstr>
      <vt:lpstr>Implementation Idea: Page Table</vt:lpstr>
      <vt:lpstr>The TLB and Paging Modules</vt:lpstr>
      <vt:lpstr>Implementation Idea:  TLB and its Replacement Strategy</vt:lpstr>
      <vt:lpstr>What you don’t have to implement? </vt:lpstr>
      <vt:lpstr>Testing File </vt:lpstr>
      <vt:lpstr>A Small Testing File </vt:lpstr>
      <vt:lpstr>Performance Tuning </vt:lpstr>
      <vt:lpstr>Programming Environment </vt:lpstr>
      <vt:lpstr>Function-Oriented Approach</vt:lpstr>
      <vt:lpstr>Separate Compilation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xiao</dc:creator>
  <cp:lastModifiedBy>Xiao Qin</cp:lastModifiedBy>
  <cp:revision>575</cp:revision>
  <dcterms:created xsi:type="dcterms:W3CDTF">2006-08-16T00:00:00Z</dcterms:created>
  <dcterms:modified xsi:type="dcterms:W3CDTF">2018-11-07T19:38:40Z</dcterms:modified>
</cp:coreProperties>
</file>